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33"/>
  </p:notesMasterIdLst>
  <p:sldIdLst>
    <p:sldId id="256" r:id="rId3"/>
    <p:sldId id="257" r:id="rId4"/>
    <p:sldId id="258" r:id="rId5"/>
    <p:sldId id="290" r:id="rId6"/>
    <p:sldId id="260" r:id="rId7"/>
    <p:sldId id="261" r:id="rId8"/>
    <p:sldId id="262" r:id="rId9"/>
    <p:sldId id="263" r:id="rId10"/>
    <p:sldId id="264" r:id="rId11"/>
    <p:sldId id="265" r:id="rId12"/>
    <p:sldId id="285" r:id="rId13"/>
    <p:sldId id="293" r:id="rId14"/>
    <p:sldId id="292" r:id="rId15"/>
    <p:sldId id="294" r:id="rId16"/>
    <p:sldId id="286" r:id="rId17"/>
    <p:sldId id="272" r:id="rId18"/>
    <p:sldId id="273" r:id="rId19"/>
    <p:sldId id="288" r:id="rId20"/>
    <p:sldId id="274" r:id="rId21"/>
    <p:sldId id="275" r:id="rId22"/>
    <p:sldId id="296" r:id="rId23"/>
    <p:sldId id="276" r:id="rId24"/>
    <p:sldId id="277" r:id="rId25"/>
    <p:sldId id="279" r:id="rId26"/>
    <p:sldId id="280" r:id="rId27"/>
    <p:sldId id="281" r:id="rId28"/>
    <p:sldId id="282" r:id="rId29"/>
    <p:sldId id="297" r:id="rId30"/>
    <p:sldId id="284" r:id="rId31"/>
    <p:sldId id="283" r:id="rId3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guide id="3" pos="96">
          <p15:clr>
            <a:srgbClr val="A4A3A4"/>
          </p15:clr>
        </p15:guide>
        <p15:guide id="4" pos="5664">
          <p15:clr>
            <a:srgbClr val="A4A3A4"/>
          </p15:clr>
        </p15:guide>
        <p15:guide id="5" orient="horz" pos="216">
          <p15:clr>
            <a:srgbClr val="A4A3A4"/>
          </p15:clr>
        </p15:guide>
        <p15:guide id="6" orient="horz" pos="3720">
          <p15:clr>
            <a:srgbClr val="A4A3A4"/>
          </p15:clr>
        </p15:guide>
        <p15:guide id="7" orient="horz" pos="744">
          <p15:clr>
            <a:srgbClr val="A4A3A4"/>
          </p15:clr>
        </p15:guide>
        <p15:guide id="8" orient="horz" pos="960">
          <p15:clr>
            <a:srgbClr val="A4A3A4"/>
          </p15:clr>
        </p15:guide>
        <p15:guide id="9" orient="horz" pos="2808">
          <p15:clr>
            <a:srgbClr val="A4A3A4"/>
          </p15:clr>
        </p15:guide>
        <p15:guide id="10" orient="horz" pos="4104" userDrawn="1">
          <p15:clr>
            <a:srgbClr val="A4A3A4"/>
          </p15:clr>
        </p15:guide>
        <p15:guide id="12" pos="5328" userDrawn="1">
          <p15:clr>
            <a:srgbClr val="A4A3A4"/>
          </p15:clr>
        </p15:guide>
        <p15:guide id="13" pos="2352" userDrawn="1">
          <p15:clr>
            <a:srgbClr val="A4A3A4"/>
          </p15:clr>
        </p15:guide>
        <p15:guide id="14" pos="3408" userDrawn="1">
          <p15:clr>
            <a:srgbClr val="A4A3A4"/>
          </p15:clr>
        </p15:guide>
        <p15:guide id="15" pos="432"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GBgpjPnpf7KMIBuprKelSbCw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798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8" autoAdjust="0"/>
    <p:restoredTop sz="92122" autoAdjust="0"/>
  </p:normalViewPr>
  <p:slideViewPr>
    <p:cSldViewPr snapToGrid="0">
      <p:cViewPr varScale="1">
        <p:scale>
          <a:sx n="101" d="100"/>
          <a:sy n="101" d="100"/>
        </p:scale>
        <p:origin x="2224" y="200"/>
      </p:cViewPr>
      <p:guideLst>
        <p:guide orient="horz" pos="2184"/>
        <p:guide pos="2880"/>
        <p:guide pos="96"/>
        <p:guide pos="5664"/>
        <p:guide orient="horz" pos="216"/>
        <p:guide orient="horz" pos="3720"/>
        <p:guide orient="horz" pos="744"/>
        <p:guide orient="horz" pos="960"/>
        <p:guide orient="horz" pos="2808"/>
        <p:guide orient="horz" pos="4104"/>
        <p:guide pos="5328"/>
        <p:guide pos="2352"/>
        <p:guide pos="3408"/>
        <p:guide pos="4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ho.int/emergencies/diseases/novel-coronavirus-2019/question-and-answers-hub/q-a-detail/q-a-coronavirus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www.economist.com/graphic-detail/2020/04/13/deaths-from-cardiac-arrests-have-surged-in-new-york-city" TargetMode="External"/><Relationship Id="rId3" Type="http://schemas.openxmlformats.org/officeDocument/2006/relationships/hyperlink" Target="https://www.brookings.edu/wp-content/uploads/2020/05/Tracking_COVID-19_as_-Cause_of_Death-Global_Estimates_of_Severity.pdf" TargetMode="External"/><Relationship Id="rId7" Type="http://schemas.openxmlformats.org/officeDocument/2006/relationships/hyperlink" Target="https://scholar.harvard.edu/files/shleifer/files/informality_may27_abstract.pdf"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apps.who.int/iris/bitstream/handle/10665/204871/9789241565257_eng.pdf?sequence=1" TargetMode="External"/><Relationship Id="rId5" Type="http://schemas.openxmlformats.org/officeDocument/2006/relationships/hyperlink" Target="https://www.who.int/news-room/fact-sheets/detail/hypertension" TargetMode="External"/><Relationship Id="rId10" Type="http://schemas.openxmlformats.org/officeDocument/2006/relationships/hyperlink" Target="https://www.brookings.edu/blog/future-development/2020/05/05/the-unreal-dichotomy-in-covid-19-mortality-between-high-income-and-developing-countries/" TargetMode="External"/><Relationship Id="rId4" Type="http://schemas.openxmlformats.org/officeDocument/2006/relationships/hyperlink" Target="https://www.ijidonline.com/action/showPdf?pii=S1201-9712%2820%2930136-3" TargetMode="External"/><Relationship Id="rId9" Type="http://schemas.openxmlformats.org/officeDocument/2006/relationships/hyperlink" Target="https://www.ft.com/content/6bd88b7d-3386-4543-b2e9-0d5c6fac846c?shareType=nongif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economist.com/graphic-detail/2020/04/13/deaths-from-cardiac-arrests-have-surged-in-new-york-city" TargetMode="External"/><Relationship Id="rId3" Type="http://schemas.openxmlformats.org/officeDocument/2006/relationships/hyperlink" Target="https://www.brookings.edu/wp-content/uploads/2020/05/Tracking_COVID-19_as_-Cause_of_Death-Global_Estimates_of_Severity.pdf" TargetMode="External"/><Relationship Id="rId7" Type="http://schemas.openxmlformats.org/officeDocument/2006/relationships/hyperlink" Target="https://scholar.harvard.edu/files/shleifer/files/informality_may27_abstract.pdf"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apps.who.int/iris/bitstream/handle/10665/204871/9789241565257_eng.pdf?sequence=1" TargetMode="External"/><Relationship Id="rId5" Type="http://schemas.openxmlformats.org/officeDocument/2006/relationships/hyperlink" Target="https://www.who.int/news-room/fact-sheets/detail/hypertension" TargetMode="External"/><Relationship Id="rId10" Type="http://schemas.openxmlformats.org/officeDocument/2006/relationships/hyperlink" Target="https://www.brookings.edu/blog/future-development/2020/05/05/the-unreal-dichotomy-in-covid-19-mortality-between-high-income-and-developing-countries/" TargetMode="External"/><Relationship Id="rId4" Type="http://schemas.openxmlformats.org/officeDocument/2006/relationships/hyperlink" Target="https://www.ijidonline.com/action/showPdf?pii=S1201-9712%2820%2930136-3" TargetMode="External"/><Relationship Id="rId9" Type="http://schemas.openxmlformats.org/officeDocument/2006/relationships/hyperlink" Target="https://www.ft.com/content/6bd88b7d-3386-4543-b2e9-0d5c6fac846c?shareType=nongif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vi.cdc.gov/factshee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are pleased to present our </a:t>
            </a:r>
            <a:r>
              <a:rPr lang="en-US" sz="1200" b="1" dirty="0"/>
              <a:t>Exploratory data analysis of COVID-19 fatality through the lens of social vulnerability. </a:t>
            </a:r>
            <a:endParaRPr dirty="0"/>
          </a:p>
          <a:p>
            <a:pPr marL="0" lvl="0" indent="0" algn="l" rtl="0">
              <a:spcBef>
                <a:spcPts val="0"/>
              </a:spcBef>
              <a:spcAft>
                <a:spcPts val="0"/>
              </a:spcAft>
              <a:buNone/>
            </a:pPr>
            <a:endParaRPr sz="1200" b="1" dirty="0"/>
          </a:p>
          <a:p>
            <a:pPr marL="0" lvl="0" indent="0" algn="l" rtl="0">
              <a:spcBef>
                <a:spcPts val="0"/>
              </a:spcBef>
              <a:spcAft>
                <a:spcPts val="0"/>
              </a:spcAft>
              <a:buNone/>
            </a:pPr>
            <a:r>
              <a:rPr lang="en-US" sz="1200" b="0" dirty="0"/>
              <a:t>Our team is currently pursuing the UCLA Data Science Certificate and was excited to propose a data science project using publicly available secondary data to drive positive social change. </a:t>
            </a:r>
            <a:endParaRPr b="0" dirty="0"/>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have run LM against fatalities per 100,000 per county. </a:t>
            </a:r>
            <a:endParaRPr/>
          </a:p>
          <a:p>
            <a:pPr marL="0" lvl="0" indent="0" algn="l" rtl="0">
              <a:spcBef>
                <a:spcPts val="0"/>
              </a:spcBef>
              <a:spcAft>
                <a:spcPts val="0"/>
              </a:spcAft>
              <a:buNone/>
            </a:pPr>
            <a:r>
              <a:rPr lang="en-US"/>
              <a:t>Found interesting results Density + SVI has an impact. </a:t>
            </a:r>
            <a:endParaRPr/>
          </a:p>
          <a:p>
            <a:pPr marL="0" lvl="0" indent="0" algn="l" rtl="0">
              <a:spcBef>
                <a:spcPts val="0"/>
              </a:spcBef>
              <a:spcAft>
                <a:spcPts val="0"/>
              </a:spcAft>
              <a:buNone/>
            </a:pPr>
            <a:r>
              <a:rPr lang="en-US"/>
              <a:t>No clear pattern, added density squared and beautiful pattern? </a:t>
            </a:r>
            <a:endParaRPr/>
          </a:p>
        </p:txBody>
      </p:sp>
      <p:sp>
        <p:nvSpPr>
          <p:cNvPr id="234" name="Google Shape;2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54944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run LM against fatalities per 100,000 per county. </a:t>
            </a:r>
            <a:endParaRPr dirty="0"/>
          </a:p>
          <a:p>
            <a:pPr marL="0" lvl="0" indent="0" algn="l" rtl="0">
              <a:spcBef>
                <a:spcPts val="0"/>
              </a:spcBef>
              <a:spcAft>
                <a:spcPts val="0"/>
              </a:spcAft>
              <a:buNone/>
            </a:pPr>
            <a:r>
              <a:rPr lang="en-US" dirty="0"/>
              <a:t>Found interesting results Density + SVI has an impact. </a:t>
            </a:r>
            <a:endParaRPr dirty="0"/>
          </a:p>
          <a:p>
            <a:pPr marL="0" lvl="0" indent="0" algn="l" rtl="0">
              <a:spcBef>
                <a:spcPts val="0"/>
              </a:spcBef>
              <a:spcAft>
                <a:spcPts val="0"/>
              </a:spcAft>
              <a:buNone/>
            </a:pPr>
            <a:r>
              <a:rPr lang="en-US" dirty="0"/>
              <a:t>No clear pattern, added density squared and beautiful pattern? </a:t>
            </a:r>
            <a:endParaRPr dirty="0"/>
          </a:p>
        </p:txBody>
      </p:sp>
      <p:sp>
        <p:nvSpPr>
          <p:cNvPr id="234" name="Google Shape;2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56405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run LM against fatalities per 100,000 per county. </a:t>
            </a:r>
            <a:endParaRPr dirty="0"/>
          </a:p>
          <a:p>
            <a:pPr marL="0" lvl="0" indent="0" algn="l" rtl="0">
              <a:spcBef>
                <a:spcPts val="0"/>
              </a:spcBef>
              <a:spcAft>
                <a:spcPts val="0"/>
              </a:spcAft>
              <a:buNone/>
            </a:pPr>
            <a:r>
              <a:rPr lang="en-US" dirty="0"/>
              <a:t>Found interesting results Density + SVI has an impact. </a:t>
            </a:r>
            <a:endParaRPr dirty="0"/>
          </a:p>
          <a:p>
            <a:pPr marL="0" lvl="0" indent="0" algn="l" rtl="0">
              <a:spcBef>
                <a:spcPts val="0"/>
              </a:spcBef>
              <a:spcAft>
                <a:spcPts val="0"/>
              </a:spcAft>
              <a:buNone/>
            </a:pPr>
            <a:r>
              <a:rPr lang="en-US" dirty="0"/>
              <a:t>No clear pattern, added density squared and beautiful pattern? </a:t>
            </a:r>
            <a:endParaRPr dirty="0"/>
          </a:p>
        </p:txBody>
      </p:sp>
      <p:sp>
        <p:nvSpPr>
          <p:cNvPr id="234" name="Google Shape;2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41682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run LM against fatalities per 100,000 per county. </a:t>
            </a:r>
            <a:endParaRPr dirty="0"/>
          </a:p>
          <a:p>
            <a:pPr marL="0" lvl="0" indent="0" algn="l" rtl="0">
              <a:spcBef>
                <a:spcPts val="0"/>
              </a:spcBef>
              <a:spcAft>
                <a:spcPts val="0"/>
              </a:spcAft>
              <a:buNone/>
            </a:pPr>
            <a:r>
              <a:rPr lang="en-US" dirty="0"/>
              <a:t>Found interesting results Density + SVI has an impact. </a:t>
            </a:r>
            <a:endParaRPr dirty="0"/>
          </a:p>
          <a:p>
            <a:pPr marL="0" lvl="0" indent="0" algn="l" rtl="0">
              <a:spcBef>
                <a:spcPts val="0"/>
              </a:spcBef>
              <a:spcAft>
                <a:spcPts val="0"/>
              </a:spcAft>
              <a:buNone/>
            </a:pPr>
            <a:r>
              <a:rPr lang="en-US" dirty="0"/>
              <a:t>No clear pattern, added density squared and beautiful pattern? </a:t>
            </a:r>
            <a:endParaRPr dirty="0"/>
          </a:p>
        </p:txBody>
      </p:sp>
      <p:sp>
        <p:nvSpPr>
          <p:cNvPr id="234" name="Google Shape;2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6405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model. mention Adjusted R Squared</a:t>
            </a:r>
            <a:endParaRPr/>
          </a:p>
          <a:p>
            <a:pPr marL="0" lvl="0" indent="0" algn="l" rtl="0">
              <a:spcBef>
                <a:spcPts val="0"/>
              </a:spcBef>
              <a:spcAft>
                <a:spcPts val="0"/>
              </a:spcAft>
              <a:buNone/>
            </a:pPr>
            <a:endParaRPr/>
          </a:p>
          <a:p>
            <a:pPr marL="0" lvl="0" indent="0" algn="l" rtl="0">
              <a:spcBef>
                <a:spcPts val="0"/>
              </a:spcBef>
              <a:spcAft>
                <a:spcPts val="0"/>
              </a:spcAft>
              <a:buNone/>
            </a:pPr>
            <a:r>
              <a:rPr lang="en-US"/>
              <a:t>0.5796</a:t>
            </a:r>
            <a:endParaRPr/>
          </a:p>
        </p:txBody>
      </p:sp>
      <p:sp>
        <p:nvSpPr>
          <p:cNvPr id="284" name="Google Shape;28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453477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pick the best model, we used regression subset, which showed that 8 variables need to be included per all criteria (AdR2, AIC-CP, BIC)</a:t>
            </a:r>
          </a:p>
          <a:p>
            <a:pPr marL="0" lvl="0" indent="0" algn="l" rtl="0">
              <a:spcBef>
                <a:spcPts val="0"/>
              </a:spcBef>
              <a:spcAft>
                <a:spcPts val="0"/>
              </a:spcAft>
              <a:buNone/>
            </a:pPr>
            <a:endParaRPr lang="en-US" dirty="0"/>
          </a:p>
          <a:p>
            <a:pPr lvl="1"/>
            <a:r>
              <a:rPr lang="en-US" sz="1800" b="1" dirty="0">
                <a:latin typeface="Calibri" panose="020F0502020204030204" pitchFamily="34" charset="0"/>
                <a:cs typeface="Calibri" panose="020F0502020204030204" pitchFamily="34" charset="0"/>
              </a:rPr>
              <a:t>Selection the best model using cross-validated prediction error (MSE or RMSE)</a:t>
            </a:r>
          </a:p>
          <a:p>
            <a:pPr lvl="1"/>
            <a:endParaRPr lang="en-US" sz="1800" b="1" dirty="0">
              <a:latin typeface="Calibri" panose="020F0502020204030204" pitchFamily="34" charset="0"/>
              <a:cs typeface="Calibri" panose="020F0502020204030204" pitchFamily="34" charset="0"/>
            </a:endParaRPr>
          </a:p>
          <a:p>
            <a:pPr lvl="1"/>
            <a:r>
              <a:rPr lang="en-US" sz="1800" b="1" u="sng" dirty="0">
                <a:latin typeface="Calibri" panose="020F0502020204030204" pitchFamily="34" charset="0"/>
                <a:cs typeface="Calibri" panose="020F0502020204030204" pitchFamily="34" charset="0"/>
              </a:rPr>
              <a:t>RSS</a:t>
            </a:r>
            <a:r>
              <a:rPr lang="en-US" sz="1800" b="1" dirty="0">
                <a:latin typeface="Calibri" panose="020F0502020204030204" pitchFamily="34" charset="0"/>
                <a:cs typeface="Calibri" panose="020F0502020204030204" pitchFamily="34" charset="0"/>
              </a:rPr>
              <a:t>: Measure of the discrepancy between the data and an estimation model. A small RSS indicates a tight fit of the model to the data.</a:t>
            </a:r>
          </a:p>
          <a:p>
            <a:pPr lvl="1"/>
            <a:endParaRPr lang="en-US" sz="1800" b="1" dirty="0">
              <a:latin typeface="Calibri" panose="020F0502020204030204" pitchFamily="34" charset="0"/>
              <a:cs typeface="Calibri" panose="020F0502020204030204" pitchFamily="34" charset="0"/>
            </a:endParaRPr>
          </a:p>
          <a:p>
            <a:pPr lvl="1"/>
            <a:r>
              <a:rPr lang="en-US" sz="1800" b="1" u="sng" dirty="0">
                <a:latin typeface="Calibri" panose="020F0502020204030204" pitchFamily="34" charset="0"/>
                <a:cs typeface="Calibri" panose="020F0502020204030204" pitchFamily="34" charset="0"/>
              </a:rPr>
              <a:t>Adjusted R Squared</a:t>
            </a:r>
            <a:r>
              <a:rPr lang="en-US" sz="1800" b="1" dirty="0">
                <a:latin typeface="Calibri" panose="020F0502020204030204" pitchFamily="34" charset="0"/>
                <a:cs typeface="Calibri" panose="020F0502020204030204" pitchFamily="34" charset="0"/>
              </a:rPr>
              <a:t>:  The proportion of the variance in the dependent variable that is predictable from the independent variable. </a:t>
            </a:r>
          </a:p>
          <a:p>
            <a:pPr lvl="1"/>
            <a:endParaRPr lang="en-US" sz="1800" b="1" dirty="0">
              <a:latin typeface="Calibri" panose="020F0502020204030204" pitchFamily="34" charset="0"/>
              <a:cs typeface="Calibri" panose="020F0502020204030204" pitchFamily="34" charset="0"/>
            </a:endParaRPr>
          </a:p>
          <a:p>
            <a:pPr lvl="1"/>
            <a:r>
              <a:rPr lang="en-US" sz="1800" b="1" u="sng" dirty="0">
                <a:latin typeface="Calibri" panose="020F0502020204030204" pitchFamily="34" charset="0"/>
                <a:cs typeface="Calibri" panose="020F0502020204030204" pitchFamily="34" charset="0"/>
              </a:rPr>
              <a:t>Cp: </a:t>
            </a:r>
            <a:r>
              <a:rPr lang="en-US" sz="1800" b="1" dirty="0">
                <a:latin typeface="Calibri" panose="020F0502020204030204" pitchFamily="34" charset="0"/>
                <a:cs typeface="Calibri" panose="020F0502020204030204" pitchFamily="34" charset="0"/>
              </a:rPr>
              <a:t>estimates the size of the bias that is introduced into the predicted responses by having an underspecified model.</a:t>
            </a:r>
          </a:p>
          <a:p>
            <a:pPr lvl="1"/>
            <a:endParaRPr lang="en-US" sz="1800" b="1" dirty="0">
              <a:latin typeface="Calibri" panose="020F0502020204030204" pitchFamily="34" charset="0"/>
              <a:cs typeface="Calibri" panose="020F0502020204030204" pitchFamily="34" charset="0"/>
            </a:endParaRPr>
          </a:p>
          <a:p>
            <a:pPr lvl="1"/>
            <a:r>
              <a:rPr lang="en-US" sz="1800" b="1" dirty="0">
                <a:latin typeface="Calibri" panose="020F0502020204030204" pitchFamily="34" charset="0"/>
                <a:cs typeface="Calibri" panose="020F0502020204030204" pitchFamily="34" charset="0"/>
              </a:rPr>
              <a:t>BIC: a criterion for</a:t>
            </a:r>
          </a:p>
          <a:p>
            <a:pPr lvl="1"/>
            <a:r>
              <a:rPr lang="en-US" sz="1800" b="1" dirty="0">
                <a:latin typeface="Calibri" panose="020F0502020204030204" pitchFamily="34" charset="0"/>
                <a:cs typeface="Calibri" panose="020F0502020204030204" pitchFamily="34" charset="0"/>
              </a:rPr>
              <a:t>model selection among a finite set of models. It is based, in part, on the likelihood function, and it is closely related</a:t>
            </a:r>
          </a:p>
          <a:p>
            <a:pPr lvl="1"/>
            <a:r>
              <a:rPr lang="en-US" sz="1800" b="1" dirty="0">
                <a:latin typeface="Calibri" panose="020F0502020204030204" pitchFamily="34" charset="0"/>
                <a:cs typeface="Calibri" panose="020F0502020204030204" pitchFamily="34" charset="0"/>
              </a:rPr>
              <a:t>to Akaike information criterion (AIC).</a:t>
            </a:r>
          </a:p>
          <a:p>
            <a:pPr lvl="1"/>
            <a:endParaRPr lang="en-US" sz="18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sp>
        <p:nvSpPr>
          <p:cNvPr id="277" name="Google Shape;27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model. mention Adjusted R Squared</a:t>
            </a:r>
            <a:endParaRPr/>
          </a:p>
          <a:p>
            <a:pPr marL="0" lvl="0" indent="0" algn="l" rtl="0">
              <a:spcBef>
                <a:spcPts val="0"/>
              </a:spcBef>
              <a:spcAft>
                <a:spcPts val="0"/>
              </a:spcAft>
              <a:buNone/>
            </a:pPr>
            <a:endParaRPr/>
          </a:p>
          <a:p>
            <a:pPr marL="0" lvl="0" indent="0" algn="l" rtl="0">
              <a:spcBef>
                <a:spcPts val="0"/>
              </a:spcBef>
              <a:spcAft>
                <a:spcPts val="0"/>
              </a:spcAft>
              <a:buNone/>
            </a:pPr>
            <a:r>
              <a:rPr lang="en-US"/>
              <a:t>0.5796</a:t>
            </a:r>
            <a:endParaRPr/>
          </a:p>
        </p:txBody>
      </p:sp>
      <p:sp>
        <p:nvSpPr>
          <p:cNvPr id="284" name="Google Shape;28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19306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COVID-19</a:t>
            </a:r>
            <a:r>
              <a:rPr lang="en-US" sz="1200" b="0" i="0">
                <a:solidFill>
                  <a:schemeClr val="dk1"/>
                </a:solidFill>
                <a:latin typeface="Calibri"/>
                <a:ea typeface="Calibri"/>
                <a:cs typeface="Calibri"/>
                <a:sym typeface="Calibri"/>
              </a:rPr>
              <a:t> is the infectious disease caused by the most recently discovered coronavirus. This new virus and disease were unknown before the outbreak began in Wuhan, China, in December 2019. COVID-19 is now a pandemic affecting many countries globally.</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Source: </a:t>
            </a:r>
            <a:r>
              <a:rPr lang="en-US" u="sng">
                <a:solidFill>
                  <a:schemeClr val="hlink"/>
                </a:solidFill>
                <a:hlinkClick r:id="rId3"/>
              </a:rPr>
              <a:t>https://www.who.int/emergencies/diseases/novel-coronavirus-2019/question-and-answers-hub/q-a-detail/q-a-coronaviruses</a:t>
            </a:r>
            <a:endParaRPr/>
          </a:p>
        </p:txBody>
      </p:sp>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22901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919442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dirty="0"/>
              <a:t>In addition to SVI factors, COVID-19 deaths may be influenced by factors other than those included in this research, including: </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For a disease that has spread so extensively and so rapidly, it is surprising that the distribution of the reported mortality burden is so unevenly tilted towards HICs. There are various reasons why we believe this is unreal. One culprit is data quality.</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P</a:t>
            </a:r>
            <a:r>
              <a:rPr lang="en-US" sz="1200" b="1" i="0" dirty="0">
                <a:solidFill>
                  <a:schemeClr val="dk1"/>
                </a:solidFill>
                <a:latin typeface="Calibri"/>
                <a:ea typeface="Calibri"/>
                <a:cs typeface="Calibri"/>
                <a:sym typeface="Calibri"/>
              </a:rPr>
              <a:t>roper accounting for age- and COVID-specific mortality patterns </a:t>
            </a:r>
            <a:r>
              <a:rPr lang="en-US" sz="1200" b="0" i="0" dirty="0">
                <a:solidFill>
                  <a:schemeClr val="dk1"/>
                </a:solidFill>
                <a:latin typeface="Calibri"/>
                <a:ea typeface="Calibri"/>
                <a:cs typeface="Calibri"/>
                <a:sym typeface="Calibri"/>
              </a:rPr>
              <a:t>would tell us a radically different story (see </a:t>
            </a:r>
            <a:r>
              <a:rPr lang="en-US" sz="1200" b="0" i="0" u="sng" strike="noStrike" dirty="0">
                <a:solidFill>
                  <a:schemeClr val="dk1"/>
                </a:solidFill>
                <a:latin typeface="Calibri"/>
                <a:ea typeface="Calibri"/>
                <a:cs typeface="Calibri"/>
                <a:sym typeface="Calibri"/>
                <a:hlinkClick r:id="rId3"/>
              </a:rPr>
              <a:t>paper</a:t>
            </a:r>
            <a:r>
              <a:rPr lang="en-US" sz="1200" b="0" i="0" dirty="0">
                <a:solidFill>
                  <a:schemeClr val="dk1"/>
                </a:solidFill>
                <a:latin typeface="Calibri"/>
                <a:ea typeface="Calibri"/>
                <a:cs typeface="Calibri"/>
                <a:sym typeface="Calibri"/>
              </a:rPr>
              <a:t> for methods). We calculate that the share of HICs in total COVID-19 deaths could be three times lower on account of demography alone. The share for upper middle-income countries is likely three times higher. Those for LMICs and LICs would be, respectively, 14 and 39 times higher.</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dirty="0">
                <a:solidFill>
                  <a:schemeClr val="dk1"/>
                </a:solidFill>
                <a:latin typeface="Calibri"/>
                <a:ea typeface="Calibri"/>
                <a:cs typeface="Calibri"/>
                <a:sym typeface="Calibri"/>
              </a:rPr>
              <a:t>Comorbidities</a:t>
            </a:r>
            <a:r>
              <a:rPr lang="en-US" sz="1200" b="0" i="0" dirty="0">
                <a:solidFill>
                  <a:schemeClr val="dk1"/>
                </a:solidFill>
                <a:latin typeface="Calibri"/>
                <a:ea typeface="Calibri"/>
                <a:cs typeface="Calibri"/>
                <a:sym typeface="Calibri"/>
              </a:rPr>
              <a:t> are another reason why the death toll in the developing world should be higher. A </a:t>
            </a:r>
            <a:r>
              <a:rPr lang="en-US" sz="1200" b="0" i="0" u="sng" strike="noStrike" dirty="0">
                <a:solidFill>
                  <a:schemeClr val="dk1"/>
                </a:solidFill>
                <a:latin typeface="Calibri"/>
                <a:ea typeface="Calibri"/>
                <a:cs typeface="Calibri"/>
                <a:sym typeface="Calibri"/>
                <a:hlinkClick r:id="rId4"/>
              </a:rPr>
              <a:t>global meta-analysis</a:t>
            </a:r>
            <a:r>
              <a:rPr lang="en-US" sz="1200" b="0" i="0" dirty="0">
                <a:solidFill>
                  <a:schemeClr val="dk1"/>
                </a:solidFill>
                <a:latin typeface="Calibri"/>
                <a:ea typeface="Calibri"/>
                <a:cs typeface="Calibri"/>
                <a:sym typeface="Calibri"/>
              </a:rPr>
              <a:t> highlights the importance of hypertension (21 percent), diabetes (10 percent), cardiovascular disease (8 percent), and respiratory system disease (1 percent) in severely infected patients. These are highly prevalent in the developing world. Two-thirds of the 1.1 billion people with </a:t>
            </a:r>
            <a:r>
              <a:rPr lang="en-US" sz="1200" b="0" i="0" u="sng" strike="noStrike" dirty="0">
                <a:solidFill>
                  <a:schemeClr val="dk1"/>
                </a:solidFill>
                <a:latin typeface="Calibri"/>
                <a:ea typeface="Calibri"/>
                <a:cs typeface="Calibri"/>
                <a:sym typeface="Calibri"/>
                <a:hlinkClick r:id="rId5"/>
              </a:rPr>
              <a:t>hypertension</a:t>
            </a:r>
            <a:r>
              <a:rPr lang="en-US" sz="1200" b="0" i="0" dirty="0">
                <a:solidFill>
                  <a:schemeClr val="dk1"/>
                </a:solidFill>
                <a:latin typeface="Calibri"/>
                <a:ea typeface="Calibri"/>
                <a:cs typeface="Calibri"/>
                <a:sym typeface="Calibri"/>
              </a:rPr>
              <a:t> live in developing countries. </a:t>
            </a:r>
            <a:r>
              <a:rPr lang="en-US" sz="1200" b="0" i="0" u="sng" strike="noStrike" dirty="0">
                <a:solidFill>
                  <a:schemeClr val="dk1"/>
                </a:solidFill>
                <a:latin typeface="Calibri"/>
                <a:ea typeface="Calibri"/>
                <a:cs typeface="Calibri"/>
                <a:sym typeface="Calibri"/>
                <a:hlinkClick r:id="rId6"/>
              </a:rPr>
              <a:t>Diabetes</a:t>
            </a:r>
            <a:r>
              <a:rPr lang="en-US" sz="1200" b="0" i="0" dirty="0">
                <a:solidFill>
                  <a:schemeClr val="dk1"/>
                </a:solidFill>
                <a:latin typeface="Calibri"/>
                <a:ea typeface="Calibri"/>
                <a:cs typeface="Calibri"/>
                <a:sym typeface="Calibri"/>
              </a:rPr>
              <a:t> has been increasingly rapidly.</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dirty="0">
                <a:solidFill>
                  <a:schemeClr val="dk1"/>
                </a:solidFill>
                <a:latin typeface="Calibri"/>
                <a:ea typeface="Calibri"/>
                <a:cs typeface="Calibri"/>
                <a:sym typeface="Calibri"/>
              </a:rPr>
              <a:t>Environmental factors such as temperature, population density, and sanitary conditions </a:t>
            </a:r>
            <a:r>
              <a:rPr lang="en-US" sz="1200" b="0" i="0" dirty="0">
                <a:solidFill>
                  <a:schemeClr val="dk1"/>
                </a:solidFill>
                <a:latin typeface="Calibri"/>
                <a:ea typeface="Calibri"/>
                <a:cs typeface="Calibri"/>
                <a:sym typeface="Calibri"/>
              </a:rPr>
              <a:t>will matter too, in different ways, as does the </a:t>
            </a:r>
            <a:r>
              <a:rPr lang="en-US" sz="1200" b="1" i="0" dirty="0">
                <a:solidFill>
                  <a:schemeClr val="dk1"/>
                </a:solidFill>
                <a:latin typeface="Calibri"/>
                <a:ea typeface="Calibri"/>
                <a:cs typeface="Calibri"/>
                <a:sym typeface="Calibri"/>
              </a:rPr>
              <a:t>availability and quality of health care</a:t>
            </a:r>
            <a:r>
              <a:rPr lang="en-US" sz="1200" b="0" i="0" dirty="0">
                <a:solidFill>
                  <a:schemeClr val="dk1"/>
                </a:solidFill>
                <a:latin typeface="Calibri"/>
                <a:ea typeface="Calibri"/>
                <a:cs typeface="Calibri"/>
                <a:sym typeface="Calibri"/>
              </a:rPr>
              <a:t>. Furthermore, the policy response will have to differ across countries. </a:t>
            </a:r>
            <a:r>
              <a:rPr lang="en-US" sz="1200" b="1" i="0" u="sng" strike="noStrike" dirty="0">
                <a:solidFill>
                  <a:schemeClr val="dk1"/>
                </a:solidFill>
                <a:latin typeface="Calibri"/>
                <a:ea typeface="Calibri"/>
                <a:cs typeface="Calibri"/>
                <a:sym typeface="Calibri"/>
                <a:hlinkClick r:id="rId7"/>
              </a:rPr>
              <a:t>Informal and self-employment</a:t>
            </a:r>
            <a:r>
              <a:rPr lang="en-US" sz="1200" b="1" i="0" dirty="0">
                <a:solidFill>
                  <a:schemeClr val="dk1"/>
                </a:solidFill>
                <a:latin typeface="Calibri"/>
                <a:ea typeface="Calibri"/>
                <a:cs typeface="Calibri"/>
                <a:sym typeface="Calibri"/>
              </a:rPr>
              <a:t> </a:t>
            </a:r>
            <a:r>
              <a:rPr lang="en-US" sz="1200" b="0" i="0" dirty="0">
                <a:solidFill>
                  <a:schemeClr val="dk1"/>
                </a:solidFill>
                <a:latin typeface="Calibri"/>
                <a:ea typeface="Calibri"/>
                <a:cs typeface="Calibri"/>
                <a:sym typeface="Calibri"/>
              </a:rPr>
              <a:t>will pose a particular challenge as will urban density. Some 65 percent of urban populations in LICs and 27 percent in middle-income countries live in slums.</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dirty="0">
                <a:solidFill>
                  <a:schemeClr val="dk1"/>
                </a:solidFill>
                <a:latin typeface="Calibri"/>
                <a:ea typeface="Calibri"/>
                <a:cs typeface="Calibri"/>
                <a:sym typeface="Calibri"/>
              </a:rPr>
              <a:t>Data quality—accuracy, completeness, consistence, timeliness, and validity</a:t>
            </a:r>
            <a:r>
              <a:rPr lang="en-US" sz="1200" b="0" i="0" dirty="0">
                <a:solidFill>
                  <a:schemeClr val="dk1"/>
                </a:solidFill>
                <a:latin typeface="Calibri"/>
                <a:ea typeface="Calibri"/>
                <a:cs typeface="Calibri"/>
                <a:sym typeface="Calibri"/>
              </a:rPr>
              <a:t>—is likely the main culprit why the true death toll is not reflected in the statistics. Where testing has been limited or untimely, data quality will suffer—as the experience in high-income countries has demonstrated.</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Death may be better measured than infection, especially in HICs, but even so there is ample evidence that </a:t>
            </a:r>
            <a:r>
              <a:rPr lang="en-US" sz="1200" b="1" i="0" dirty="0">
                <a:solidFill>
                  <a:schemeClr val="dk1"/>
                </a:solidFill>
                <a:latin typeface="Calibri"/>
                <a:ea typeface="Calibri"/>
                <a:cs typeface="Calibri"/>
                <a:sym typeface="Calibri"/>
              </a:rPr>
              <a:t>COVID-19 deaths are being </a:t>
            </a:r>
            <a:r>
              <a:rPr lang="en-US" sz="1200" b="1" i="0" u="sng" strike="noStrike" dirty="0">
                <a:solidFill>
                  <a:schemeClr val="dk1"/>
                </a:solidFill>
                <a:latin typeface="Calibri"/>
                <a:ea typeface="Calibri"/>
                <a:cs typeface="Calibri"/>
                <a:sym typeface="Calibri"/>
                <a:hlinkClick r:id="rId8"/>
              </a:rPr>
              <a:t>misattributed</a:t>
            </a:r>
            <a:r>
              <a:rPr lang="en-US" sz="1200" b="1" i="0" dirty="0">
                <a:solidFill>
                  <a:schemeClr val="dk1"/>
                </a:solidFill>
                <a:latin typeface="Calibri"/>
                <a:ea typeface="Calibri"/>
                <a:cs typeface="Calibri"/>
                <a:sym typeface="Calibri"/>
              </a:rPr>
              <a:t> to different causes.</a:t>
            </a:r>
            <a:r>
              <a:rPr lang="en-US" sz="1200" b="0" i="0" dirty="0">
                <a:solidFill>
                  <a:schemeClr val="dk1"/>
                </a:solidFill>
                <a:latin typeface="Calibri"/>
                <a:ea typeface="Calibri"/>
                <a:cs typeface="Calibri"/>
                <a:sym typeface="Calibri"/>
              </a:rPr>
              <a:t> By some estimates, reported death rates in selected countries could be </a:t>
            </a:r>
            <a:r>
              <a:rPr lang="en-US" sz="1200" b="0" i="0" u="sng" strike="noStrike" dirty="0">
                <a:solidFill>
                  <a:schemeClr val="dk1"/>
                </a:solidFill>
                <a:latin typeface="Calibri"/>
                <a:ea typeface="Calibri"/>
                <a:cs typeface="Calibri"/>
                <a:sym typeface="Calibri"/>
                <a:hlinkClick r:id="rId9"/>
              </a:rPr>
              <a:t>underestimated by 60 percent</a:t>
            </a:r>
            <a:r>
              <a:rPr lang="en-US" sz="1200" b="0" i="0" dirty="0">
                <a:solidFill>
                  <a:schemeClr val="dk1"/>
                </a:solidFill>
                <a:latin typeface="Calibri"/>
                <a:ea typeface="Calibri"/>
                <a:cs typeface="Calibri"/>
                <a:sym typeface="Calibri"/>
              </a:rPr>
              <a:t>.</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While better data quality is obviously desirable, it is an even taller order for poorer countries than that evidenced in the struggles in the richest countries in the world. Where vital statistics were poorly reported before the pandemic, measurement of COVID-19 mortality will inevitably be much worse.</a:t>
            </a:r>
            <a:endParaRPr dirty="0"/>
          </a:p>
          <a:p>
            <a:pPr marL="0" lvl="0" indent="0" algn="l" rtl="0">
              <a:spcBef>
                <a:spcPts val="0"/>
              </a:spcBef>
              <a:spcAft>
                <a:spcPts val="0"/>
              </a:spcAft>
              <a:buNone/>
            </a:pPr>
            <a:endParaRPr u="sng" dirty="0">
              <a:solidFill>
                <a:schemeClr val="hlink"/>
              </a:solidFill>
              <a:hlinkClick r:id="rId10"/>
            </a:endParaRPr>
          </a:p>
          <a:p>
            <a:pPr marL="0" lvl="0" indent="0" algn="l" rtl="0">
              <a:spcBef>
                <a:spcPts val="0"/>
              </a:spcBef>
              <a:spcAft>
                <a:spcPts val="0"/>
              </a:spcAft>
              <a:buNone/>
            </a:pPr>
            <a:r>
              <a:rPr lang="en-US" u="sng" dirty="0">
                <a:solidFill>
                  <a:schemeClr val="hlink"/>
                </a:solidFill>
                <a:hlinkClick r:id="rId10"/>
              </a:rPr>
              <a:t>https://www.brookings.edu/blog/future-development/2020/05/05/the-unreal-dichotomy-in-covid-19-mortality-between-high-income-and-developing-countries/</a:t>
            </a:r>
            <a:endParaRPr dirty="0"/>
          </a:p>
          <a:p>
            <a:pPr marL="0" lvl="0" indent="0" algn="l" rtl="0">
              <a:spcBef>
                <a:spcPts val="0"/>
              </a:spcBef>
              <a:spcAft>
                <a:spcPts val="0"/>
              </a:spcAft>
              <a:buNone/>
            </a:pPr>
            <a:endParaRPr dirty="0"/>
          </a:p>
        </p:txBody>
      </p:sp>
      <p:sp>
        <p:nvSpPr>
          <p:cNvPr id="365" name="Google Shape;36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79148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a:t>In addition to SVI factors, COVID-19 deaths may be influenced by factors other than those included in this research, including: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For a disease that has spread so extensively and so rapidly, it is surprising that the distribution of the reported mortality burden is so unevenly tilted towards HICs. There are various reasons why we believe this is unreal. One culprit is data quality.</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P</a:t>
            </a:r>
            <a:r>
              <a:rPr lang="en-US" sz="1200" b="1" i="0">
                <a:solidFill>
                  <a:schemeClr val="dk1"/>
                </a:solidFill>
                <a:latin typeface="Calibri"/>
                <a:ea typeface="Calibri"/>
                <a:cs typeface="Calibri"/>
                <a:sym typeface="Calibri"/>
              </a:rPr>
              <a:t>roper accounting for age- and COVID-specific mortality patterns </a:t>
            </a:r>
            <a:r>
              <a:rPr lang="en-US" sz="1200" b="0" i="0">
                <a:solidFill>
                  <a:schemeClr val="dk1"/>
                </a:solidFill>
                <a:latin typeface="Calibri"/>
                <a:ea typeface="Calibri"/>
                <a:cs typeface="Calibri"/>
                <a:sym typeface="Calibri"/>
              </a:rPr>
              <a:t>would tell us a radically different story (see </a:t>
            </a:r>
            <a:r>
              <a:rPr lang="en-US" sz="1200" b="0" i="0" u="sng" strike="noStrike">
                <a:solidFill>
                  <a:schemeClr val="dk1"/>
                </a:solidFill>
                <a:latin typeface="Calibri"/>
                <a:ea typeface="Calibri"/>
                <a:cs typeface="Calibri"/>
                <a:sym typeface="Calibri"/>
                <a:hlinkClick r:id="rId3"/>
              </a:rPr>
              <a:t>paper</a:t>
            </a:r>
            <a:r>
              <a:rPr lang="en-US" sz="1200" b="0" i="0">
                <a:solidFill>
                  <a:schemeClr val="dk1"/>
                </a:solidFill>
                <a:latin typeface="Calibri"/>
                <a:ea typeface="Calibri"/>
                <a:cs typeface="Calibri"/>
                <a:sym typeface="Calibri"/>
              </a:rPr>
              <a:t> for methods). We calculate that the share of HICs in total COVID-19 deaths could be three times lower on account of demography alone. The share for upper middle-income countries is likely three times higher. Those for LMICs and LICs would be, respectively, 14 and 39 times higher.</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Comorbidities</a:t>
            </a:r>
            <a:r>
              <a:rPr lang="en-US" sz="1200" b="0" i="0">
                <a:solidFill>
                  <a:schemeClr val="dk1"/>
                </a:solidFill>
                <a:latin typeface="Calibri"/>
                <a:ea typeface="Calibri"/>
                <a:cs typeface="Calibri"/>
                <a:sym typeface="Calibri"/>
              </a:rPr>
              <a:t> are another reason why the death toll in the developing world should be higher. A </a:t>
            </a:r>
            <a:r>
              <a:rPr lang="en-US" sz="1200" b="0" i="0" u="sng" strike="noStrike">
                <a:solidFill>
                  <a:schemeClr val="dk1"/>
                </a:solidFill>
                <a:latin typeface="Calibri"/>
                <a:ea typeface="Calibri"/>
                <a:cs typeface="Calibri"/>
                <a:sym typeface="Calibri"/>
                <a:hlinkClick r:id="rId4"/>
              </a:rPr>
              <a:t>global meta-analysis</a:t>
            </a:r>
            <a:r>
              <a:rPr lang="en-US" sz="1200" b="0" i="0">
                <a:solidFill>
                  <a:schemeClr val="dk1"/>
                </a:solidFill>
                <a:latin typeface="Calibri"/>
                <a:ea typeface="Calibri"/>
                <a:cs typeface="Calibri"/>
                <a:sym typeface="Calibri"/>
              </a:rPr>
              <a:t> highlights the importance of hypertension (21 percent), diabetes (10 percent), cardiovascular disease (8 percent), and respiratory system disease (1 percent) in severely infected patients. These are highly prevalent in the developing world. Two-thirds of the 1.1 billion people with </a:t>
            </a:r>
            <a:r>
              <a:rPr lang="en-US" sz="1200" b="0" i="0" u="sng" strike="noStrike">
                <a:solidFill>
                  <a:schemeClr val="dk1"/>
                </a:solidFill>
                <a:latin typeface="Calibri"/>
                <a:ea typeface="Calibri"/>
                <a:cs typeface="Calibri"/>
                <a:sym typeface="Calibri"/>
                <a:hlinkClick r:id="rId5"/>
              </a:rPr>
              <a:t>hypertension</a:t>
            </a:r>
            <a:r>
              <a:rPr lang="en-US" sz="1200" b="0" i="0">
                <a:solidFill>
                  <a:schemeClr val="dk1"/>
                </a:solidFill>
                <a:latin typeface="Calibri"/>
                <a:ea typeface="Calibri"/>
                <a:cs typeface="Calibri"/>
                <a:sym typeface="Calibri"/>
              </a:rPr>
              <a:t> live in developing countries. </a:t>
            </a:r>
            <a:r>
              <a:rPr lang="en-US" sz="1200" b="0" i="0" u="sng" strike="noStrike">
                <a:solidFill>
                  <a:schemeClr val="dk1"/>
                </a:solidFill>
                <a:latin typeface="Calibri"/>
                <a:ea typeface="Calibri"/>
                <a:cs typeface="Calibri"/>
                <a:sym typeface="Calibri"/>
                <a:hlinkClick r:id="rId6"/>
              </a:rPr>
              <a:t>Diabetes</a:t>
            </a:r>
            <a:r>
              <a:rPr lang="en-US" sz="1200" b="0" i="0">
                <a:solidFill>
                  <a:schemeClr val="dk1"/>
                </a:solidFill>
                <a:latin typeface="Calibri"/>
                <a:ea typeface="Calibri"/>
                <a:cs typeface="Calibri"/>
                <a:sym typeface="Calibri"/>
              </a:rPr>
              <a:t> has been increasingly rapidly.</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Environmental factors such as temperature, population density, and sanitary conditions </a:t>
            </a:r>
            <a:r>
              <a:rPr lang="en-US" sz="1200" b="0" i="0">
                <a:solidFill>
                  <a:schemeClr val="dk1"/>
                </a:solidFill>
                <a:latin typeface="Calibri"/>
                <a:ea typeface="Calibri"/>
                <a:cs typeface="Calibri"/>
                <a:sym typeface="Calibri"/>
              </a:rPr>
              <a:t>will matter too, in different ways, as does the </a:t>
            </a:r>
            <a:r>
              <a:rPr lang="en-US" sz="1200" b="1" i="0">
                <a:solidFill>
                  <a:schemeClr val="dk1"/>
                </a:solidFill>
                <a:latin typeface="Calibri"/>
                <a:ea typeface="Calibri"/>
                <a:cs typeface="Calibri"/>
                <a:sym typeface="Calibri"/>
              </a:rPr>
              <a:t>availability and quality of health care</a:t>
            </a:r>
            <a:r>
              <a:rPr lang="en-US" sz="1200" b="0" i="0">
                <a:solidFill>
                  <a:schemeClr val="dk1"/>
                </a:solidFill>
                <a:latin typeface="Calibri"/>
                <a:ea typeface="Calibri"/>
                <a:cs typeface="Calibri"/>
                <a:sym typeface="Calibri"/>
              </a:rPr>
              <a:t>. Furthermore, the policy response will have to differ across countries. </a:t>
            </a:r>
            <a:r>
              <a:rPr lang="en-US" sz="1200" b="1" i="0" u="sng" strike="noStrike">
                <a:solidFill>
                  <a:schemeClr val="dk1"/>
                </a:solidFill>
                <a:latin typeface="Calibri"/>
                <a:ea typeface="Calibri"/>
                <a:cs typeface="Calibri"/>
                <a:sym typeface="Calibri"/>
                <a:hlinkClick r:id="rId7"/>
              </a:rPr>
              <a:t>Informal and self-employment</a:t>
            </a:r>
            <a:r>
              <a:rPr lang="en-US" sz="1200" b="1" i="0">
                <a:solidFill>
                  <a:schemeClr val="dk1"/>
                </a:solidFill>
                <a:latin typeface="Calibri"/>
                <a:ea typeface="Calibri"/>
                <a:cs typeface="Calibri"/>
                <a:sym typeface="Calibri"/>
              </a:rPr>
              <a:t> </a:t>
            </a:r>
            <a:r>
              <a:rPr lang="en-US" sz="1200" b="0" i="0">
                <a:solidFill>
                  <a:schemeClr val="dk1"/>
                </a:solidFill>
                <a:latin typeface="Calibri"/>
                <a:ea typeface="Calibri"/>
                <a:cs typeface="Calibri"/>
                <a:sym typeface="Calibri"/>
              </a:rPr>
              <a:t>will pose a particular challenge as will urban density. Some 65 percent of urban populations in LICs and 27 percent in middle-income countries live in slums.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Data quality—accuracy, completeness, consistence, timeliness, and validity</a:t>
            </a:r>
            <a:r>
              <a:rPr lang="en-US" sz="1200" b="0" i="0">
                <a:solidFill>
                  <a:schemeClr val="dk1"/>
                </a:solidFill>
                <a:latin typeface="Calibri"/>
                <a:ea typeface="Calibri"/>
                <a:cs typeface="Calibri"/>
                <a:sym typeface="Calibri"/>
              </a:rPr>
              <a:t>—is likely the main culprit why the true death toll is not reflected in the statistics. Where testing has been limited or untimely, data quality will suffer—as the experience in high-income countries has demonstrated.</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Death may be better measured than infection, especially in HICs, but even so there is ample evidence that </a:t>
            </a:r>
            <a:r>
              <a:rPr lang="en-US" sz="1200" b="1" i="0">
                <a:solidFill>
                  <a:schemeClr val="dk1"/>
                </a:solidFill>
                <a:latin typeface="Calibri"/>
                <a:ea typeface="Calibri"/>
                <a:cs typeface="Calibri"/>
                <a:sym typeface="Calibri"/>
              </a:rPr>
              <a:t>COVID-19 deaths are being </a:t>
            </a:r>
            <a:r>
              <a:rPr lang="en-US" sz="1200" b="1" i="0" u="sng" strike="noStrike">
                <a:solidFill>
                  <a:schemeClr val="dk1"/>
                </a:solidFill>
                <a:latin typeface="Calibri"/>
                <a:ea typeface="Calibri"/>
                <a:cs typeface="Calibri"/>
                <a:sym typeface="Calibri"/>
                <a:hlinkClick r:id="rId8"/>
              </a:rPr>
              <a:t>misattributed</a:t>
            </a:r>
            <a:r>
              <a:rPr lang="en-US" sz="1200" b="1" i="0">
                <a:solidFill>
                  <a:schemeClr val="dk1"/>
                </a:solidFill>
                <a:latin typeface="Calibri"/>
                <a:ea typeface="Calibri"/>
                <a:cs typeface="Calibri"/>
                <a:sym typeface="Calibri"/>
              </a:rPr>
              <a:t> to different causes.</a:t>
            </a:r>
            <a:r>
              <a:rPr lang="en-US" sz="1200" b="0" i="0">
                <a:solidFill>
                  <a:schemeClr val="dk1"/>
                </a:solidFill>
                <a:latin typeface="Calibri"/>
                <a:ea typeface="Calibri"/>
                <a:cs typeface="Calibri"/>
                <a:sym typeface="Calibri"/>
              </a:rPr>
              <a:t> By some estimates, reported death rates in selected countries could be </a:t>
            </a:r>
            <a:r>
              <a:rPr lang="en-US" sz="1200" b="0" i="0" u="sng" strike="noStrike">
                <a:solidFill>
                  <a:schemeClr val="dk1"/>
                </a:solidFill>
                <a:latin typeface="Calibri"/>
                <a:ea typeface="Calibri"/>
                <a:cs typeface="Calibri"/>
                <a:sym typeface="Calibri"/>
                <a:hlinkClick r:id="rId9"/>
              </a:rPr>
              <a:t>underestimated by 60 percent</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While better data quality is obviously desirable, it is an even taller order for poorer countries than that evidenced in the struggles in the richest countries in the world. Where vital statistics were poorly reported before the pandemic, measurement of COVID-19 mortality will inevitably be much worse.</a:t>
            </a:r>
            <a:endParaRPr/>
          </a:p>
          <a:p>
            <a:pPr marL="0" lvl="0" indent="0" algn="l" rtl="0">
              <a:spcBef>
                <a:spcPts val="0"/>
              </a:spcBef>
              <a:spcAft>
                <a:spcPts val="0"/>
              </a:spcAft>
              <a:buNone/>
            </a:pPr>
            <a:endParaRPr u="sng">
              <a:solidFill>
                <a:schemeClr val="hlink"/>
              </a:solidFill>
              <a:hlinkClick r:id="rId10"/>
            </a:endParaRPr>
          </a:p>
          <a:p>
            <a:pPr marL="0" lvl="0" indent="0" algn="l" rtl="0">
              <a:spcBef>
                <a:spcPts val="0"/>
              </a:spcBef>
              <a:spcAft>
                <a:spcPts val="0"/>
              </a:spcAft>
              <a:buNone/>
            </a:pPr>
            <a:r>
              <a:rPr lang="en-US" u="sng">
                <a:solidFill>
                  <a:schemeClr val="hlink"/>
                </a:solidFill>
                <a:hlinkClick r:id="rId10"/>
              </a:rPr>
              <a:t>https://www.brookings.edu/blog/future-development/2020/05/05/the-unreal-dichotomy-in-covid-19-mortality-between-high-income-and-developing-countries/</a:t>
            </a:r>
            <a:endParaRPr/>
          </a:p>
          <a:p>
            <a:pPr marL="0" lvl="0" indent="0" algn="l" rtl="0">
              <a:spcBef>
                <a:spcPts val="0"/>
              </a:spcBef>
              <a:spcAft>
                <a:spcPts val="0"/>
              </a:spcAft>
              <a:buNone/>
            </a:pPr>
            <a:endParaRPr/>
          </a:p>
        </p:txBody>
      </p:sp>
      <p:sp>
        <p:nvSpPr>
          <p:cNvPr id="371" name="Google Shape;37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398348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Our data analysis is aimed at answering the question: </a:t>
            </a:r>
            <a:r>
              <a:rPr lang="en-US" sz="1200" b="0" i="1">
                <a:solidFill>
                  <a:schemeClr val="dk1"/>
                </a:solidFill>
                <a:latin typeface="Calibri"/>
                <a:ea typeface="Calibri"/>
                <a:cs typeface="Calibri"/>
                <a:sym typeface="Calibri"/>
              </a:rPr>
              <a:t>"What is the influence of social vulnerability factors on COVID-19 fatality across the United States?"</a:t>
            </a:r>
            <a:r>
              <a:rPr lang="en-US" sz="1200" b="0" i="0">
                <a:solidFill>
                  <a:schemeClr val="dk1"/>
                </a:solidFill>
                <a:latin typeface="Calibri"/>
                <a:ea typeface="Calibri"/>
                <a:cs typeface="Calibri"/>
                <a:sym typeface="Calibri"/>
              </a:rPr>
              <a:t>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Our team performed a multi-regression analysis to explore the relationship between factors of social vulnerability and COVID-19 fatality across the United States. We hope that our findings in the context of this contagious disease can help inform strategies to support vulnerable populations during future disasters. Our secondary data was sourced from CHHS Open Data, CDC's Vulnerability Index, and US Census Bureau.</a:t>
            </a:r>
            <a:endParaRPr/>
          </a:p>
        </p:txBody>
      </p:sp>
      <p:sp>
        <p:nvSpPr>
          <p:cNvPr id="134" name="Google Shape;13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sz="1200" b="1" i="0" u="none" strike="noStrike" dirty="0">
                <a:solidFill>
                  <a:schemeClr val="dk1"/>
                </a:solidFill>
                <a:latin typeface="Calibri"/>
                <a:ea typeface="Calibri"/>
                <a:cs typeface="Calibri"/>
                <a:sym typeface="Calibri"/>
              </a:rPr>
              <a:t>Social vulnerability</a:t>
            </a:r>
            <a:r>
              <a:rPr lang="en-US" sz="1200" b="0" i="0" u="none" strike="noStrike" dirty="0">
                <a:solidFill>
                  <a:schemeClr val="dk1"/>
                </a:solidFill>
                <a:latin typeface="Calibri"/>
                <a:ea typeface="Calibri"/>
                <a:cs typeface="Calibri"/>
                <a:sym typeface="Calibri"/>
              </a:rPr>
              <a:t> refers to the </a:t>
            </a:r>
            <a:r>
              <a:rPr lang="en-US" sz="1200" b="1" i="0" u="none" strike="noStrike" dirty="0">
                <a:solidFill>
                  <a:schemeClr val="dk1"/>
                </a:solidFill>
                <a:latin typeface="Calibri"/>
                <a:ea typeface="Calibri"/>
                <a:cs typeface="Calibri"/>
                <a:sym typeface="Calibri"/>
              </a:rPr>
              <a:t>socioeconomic and demographic factors that affect the resilience of communities</a:t>
            </a:r>
            <a:r>
              <a:rPr lang="en-US" sz="1200" b="0" i="0" u="none" strike="noStrike" dirty="0">
                <a:solidFill>
                  <a:schemeClr val="dk1"/>
                </a:solidFill>
                <a:latin typeface="Calibri"/>
                <a:ea typeface="Calibri"/>
                <a:cs typeface="Calibri"/>
                <a:sym typeface="Calibri"/>
              </a:rPr>
              <a:t>. </a:t>
            </a:r>
            <a:endParaRPr dirty="0"/>
          </a:p>
          <a:p>
            <a:pPr marL="171450" lvl="0" indent="-171450" algn="l" rtl="0">
              <a:spcBef>
                <a:spcPts val="0"/>
              </a:spcBef>
              <a:spcAft>
                <a:spcPts val="0"/>
              </a:spcAft>
              <a:buClr>
                <a:schemeClr val="dk1"/>
              </a:buClr>
              <a:buSzPts val="1200"/>
              <a:buFont typeface="Arial"/>
              <a:buChar char="•"/>
            </a:pPr>
            <a:r>
              <a:rPr lang="en-US" sz="1200" b="0" i="0" u="none" strike="noStrike" dirty="0">
                <a:solidFill>
                  <a:schemeClr val="dk1"/>
                </a:solidFill>
                <a:latin typeface="Calibri"/>
                <a:ea typeface="Calibri"/>
                <a:cs typeface="Calibri"/>
                <a:sym typeface="Calibri"/>
              </a:rPr>
              <a:t>Studies have shown that in disaster events </a:t>
            </a:r>
            <a:r>
              <a:rPr lang="en-US" sz="1200" b="1" i="0" u="none" strike="noStrike" dirty="0">
                <a:solidFill>
                  <a:schemeClr val="dk1"/>
                </a:solidFill>
                <a:latin typeface="Calibri"/>
                <a:ea typeface="Calibri"/>
                <a:cs typeface="Calibri"/>
                <a:sym typeface="Calibri"/>
              </a:rPr>
              <a:t>the socially vulnerable are more likely to be adversely affected</a:t>
            </a:r>
            <a:r>
              <a:rPr lang="en-US" sz="1200" b="0" i="0" u="none" strike="noStrike" dirty="0">
                <a:solidFill>
                  <a:schemeClr val="dk1"/>
                </a:solidFill>
                <a:latin typeface="Calibri"/>
                <a:ea typeface="Calibri"/>
                <a:cs typeface="Calibri"/>
                <a:sym typeface="Calibri"/>
              </a:rPr>
              <a:t>, i.e. they are less likely to recover and more likely to die. </a:t>
            </a:r>
            <a:endParaRPr dirty="0"/>
          </a:p>
          <a:p>
            <a:pPr marL="171450" lvl="0" indent="-171450" algn="l" rtl="0">
              <a:spcBef>
                <a:spcPts val="0"/>
              </a:spcBef>
              <a:spcAft>
                <a:spcPts val="0"/>
              </a:spcAft>
              <a:buClr>
                <a:schemeClr val="dk1"/>
              </a:buClr>
              <a:buSzPts val="1200"/>
              <a:buFont typeface="Arial"/>
              <a:buChar char="•"/>
            </a:pPr>
            <a:r>
              <a:rPr lang="en-US" sz="1200" b="0" i="0" u="none" strike="noStrike" dirty="0">
                <a:solidFill>
                  <a:schemeClr val="dk1"/>
                </a:solidFill>
                <a:latin typeface="Calibri"/>
                <a:ea typeface="Calibri"/>
                <a:cs typeface="Calibri"/>
                <a:sym typeface="Calibri"/>
              </a:rPr>
              <a:t>Effectively addressing social vulnerability decreases both human suffering and the economic loss related to providing social services and public assistance after a disaster. </a:t>
            </a:r>
            <a:endParaRPr dirty="0"/>
          </a:p>
          <a:p>
            <a:pPr marL="171450" marR="0" lvl="0" indent="-171450" algn="l" rtl="0">
              <a:lnSpc>
                <a:spcPct val="100000"/>
              </a:lnSpc>
              <a:spcBef>
                <a:spcPts val="0"/>
              </a:spcBef>
              <a:spcAft>
                <a:spcPts val="0"/>
              </a:spcAft>
              <a:buClr>
                <a:schemeClr val="dk1"/>
              </a:buClr>
              <a:buSzPts val="1200"/>
              <a:buFont typeface="Arial"/>
              <a:buChar char="•"/>
            </a:pPr>
            <a:r>
              <a:rPr lang="en-US" dirty="0"/>
              <a:t>CDC's Social Vulnerability Index uses </a:t>
            </a:r>
            <a:r>
              <a:rPr lang="en-US" b="1" dirty="0"/>
              <a:t>16 U.S. census variables </a:t>
            </a:r>
            <a:r>
              <a:rPr lang="en-US" dirty="0"/>
              <a:t>at tract level to help local officials identify communities that may need support in preparing for hazards; or recovering from disaster.</a:t>
            </a:r>
            <a:endParaRPr dirty="0"/>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dirty="0">
                <a:solidFill>
                  <a:schemeClr val="dk1"/>
                </a:solidFill>
                <a:latin typeface="Calibri"/>
                <a:ea typeface="Calibri"/>
                <a:cs typeface="Calibri"/>
                <a:sym typeface="Calibri"/>
              </a:rPr>
              <a:t>The concept of social vulnerability within the disaster management context was introduced in the 1970s when researchers recognized that vulnerability also involves socioeconomic factors that affect community resilience (</a:t>
            </a:r>
            <a:r>
              <a:rPr lang="en-US" sz="1200" b="0" i="0" u="none" strike="noStrike" dirty="0" err="1">
                <a:solidFill>
                  <a:schemeClr val="dk1"/>
                </a:solidFill>
                <a:latin typeface="Calibri"/>
                <a:ea typeface="Calibri"/>
                <a:cs typeface="Calibri"/>
                <a:sym typeface="Calibri"/>
              </a:rPr>
              <a:t>Juntunen</a:t>
            </a:r>
            <a:r>
              <a:rPr lang="en-US" sz="1200" b="0" i="0" u="none" strike="noStrike" dirty="0">
                <a:solidFill>
                  <a:schemeClr val="dk1"/>
                </a:solidFill>
                <a:latin typeface="Calibri"/>
                <a:ea typeface="Calibri"/>
                <a:cs typeface="Calibri"/>
                <a:sym typeface="Calibri"/>
              </a:rPr>
              <a:t> 2005). </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a:t>Source: </a:t>
            </a:r>
            <a:r>
              <a:rPr lang="en-US" u="sng" dirty="0">
                <a:solidFill>
                  <a:schemeClr val="hlink"/>
                </a:solidFill>
                <a:hlinkClick r:id="rId3"/>
              </a:rPr>
              <a:t>https://svi.cdc.gov/factsheet.html</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endParaRPr dirty="0"/>
          </a:p>
          <a:p>
            <a:pPr marL="171450" lvl="0" indent="-171450" algn="l" rtl="0">
              <a:spcBef>
                <a:spcPts val="0"/>
              </a:spcBef>
              <a:spcAft>
                <a:spcPts val="0"/>
              </a:spcAft>
              <a:buClr>
                <a:schemeClr val="dk1"/>
              </a:buClr>
              <a:buSzPts val="1200"/>
              <a:buFont typeface="Arial"/>
              <a:buChar char="•"/>
            </a:pPr>
            <a:r>
              <a:rPr lang="en-US" dirty="0"/>
              <a:t>The </a:t>
            </a:r>
            <a:r>
              <a:rPr lang="en-US" b="1" dirty="0"/>
              <a:t>Centers for Disease Control and Prevention</a:t>
            </a:r>
            <a:r>
              <a:rPr lang="en-US" dirty="0"/>
              <a:t>, </a:t>
            </a:r>
            <a:r>
              <a:rPr lang="en-US" b="1" dirty="0"/>
              <a:t>National Center for Environmental Health</a:t>
            </a:r>
            <a:r>
              <a:rPr lang="en-US" dirty="0"/>
              <a:t>, Office of Terrorism Preparedness and Emergency Response (</a:t>
            </a:r>
            <a:r>
              <a:rPr lang="en-US" b="1" dirty="0"/>
              <a:t>OTPER</a:t>
            </a:r>
            <a:r>
              <a:rPr lang="en-US" dirty="0"/>
              <a:t>) collaborated with the </a:t>
            </a:r>
            <a:r>
              <a:rPr lang="en-US" b="1" dirty="0"/>
              <a:t>Agency for Toxic Substances </a:t>
            </a:r>
            <a:r>
              <a:rPr lang="en-US" dirty="0"/>
              <a:t>and </a:t>
            </a:r>
            <a:r>
              <a:rPr lang="en-US" b="1" dirty="0"/>
              <a:t>Disease Registry’s Geospatial Research, Analysis, and Services Program </a:t>
            </a:r>
            <a:r>
              <a:rPr lang="en-US" dirty="0"/>
              <a:t>to produce a social vulnerability index designed to assist OTPER-funded state partners in all phases of the disaster cycle. </a:t>
            </a:r>
            <a:endParaRPr dirty="0"/>
          </a:p>
          <a:p>
            <a:pPr marL="171450" lvl="0" indent="-171450" algn="l" rtl="0">
              <a:spcBef>
                <a:spcPts val="0"/>
              </a:spcBef>
              <a:spcAft>
                <a:spcPts val="0"/>
              </a:spcAft>
              <a:buClr>
                <a:schemeClr val="dk1"/>
              </a:buClr>
              <a:buSzPts val="1200"/>
              <a:buFont typeface="Arial"/>
              <a:buChar char="•"/>
            </a:pPr>
            <a:r>
              <a:rPr lang="en-US" dirty="0"/>
              <a:t>The index will help state, local, and tribal disaster management officials identify the locations of their most vulnerable populations. </a:t>
            </a:r>
            <a:endParaRPr dirty="0"/>
          </a:p>
          <a:p>
            <a:pPr marL="171450" lvl="0" indent="-171450" algn="l" rtl="0">
              <a:spcBef>
                <a:spcPts val="0"/>
              </a:spcBef>
              <a:spcAft>
                <a:spcPts val="0"/>
              </a:spcAft>
              <a:buClr>
                <a:schemeClr val="dk1"/>
              </a:buClr>
              <a:buSzPts val="1200"/>
              <a:buFont typeface="Arial"/>
              <a:buChar char="•"/>
            </a:pPr>
            <a:r>
              <a:rPr lang="en-US" dirty="0"/>
              <a:t>This work builds on research that examines vulnerability as a social condition or a measure of the resilience of population groups when confronted by disaster (Cutter et al. 2003).</a:t>
            </a:r>
            <a:endParaRPr dirty="0"/>
          </a:p>
          <a:p>
            <a:pPr marL="0" lvl="0" indent="0" algn="l" rtl="0">
              <a:spcBef>
                <a:spcPts val="0"/>
              </a:spcBef>
              <a:spcAft>
                <a:spcPts val="0"/>
              </a:spcAft>
              <a:buClr>
                <a:schemeClr val="dk1"/>
              </a:buClr>
              <a:buSzPts val="1200"/>
              <a:buFont typeface="Arial"/>
              <a:buNone/>
            </a:pPr>
            <a:endParaRPr dirty="0"/>
          </a:p>
        </p:txBody>
      </p:sp>
      <p:sp>
        <p:nvSpPr>
          <p:cNvPr id="142" name="Google Shape;14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b="0"/>
          </a:p>
        </p:txBody>
      </p:sp>
      <p:sp>
        <p:nvSpPr>
          <p:cNvPr id="150" name="Google Shape;15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The domains that form the basis of the SVI are: </a:t>
            </a:r>
            <a:endParaRPr/>
          </a:p>
          <a:p>
            <a:pPr marL="685800" lvl="1" indent="-228600" algn="l" rtl="0">
              <a:spcBef>
                <a:spcPts val="0"/>
              </a:spcBef>
              <a:spcAft>
                <a:spcPts val="0"/>
              </a:spcAft>
              <a:buClr>
                <a:schemeClr val="dk1"/>
              </a:buClr>
              <a:buSzPts val="1200"/>
              <a:buFont typeface="Calibri"/>
              <a:buAutoNum type="arabicPeriod"/>
            </a:pPr>
            <a:r>
              <a:rPr lang="en-US"/>
              <a:t>socioeconomic status (comprising income, poverty, employment, and education variables):</a:t>
            </a:r>
            <a:endParaRPr/>
          </a:p>
          <a:p>
            <a:pPr marL="685800" lvl="1" indent="-228600" algn="l" rtl="0">
              <a:spcBef>
                <a:spcPts val="0"/>
              </a:spcBef>
              <a:spcAft>
                <a:spcPts val="0"/>
              </a:spcAft>
              <a:buClr>
                <a:schemeClr val="dk1"/>
              </a:buClr>
              <a:buSzPts val="1200"/>
              <a:buFont typeface="Calibri"/>
              <a:buAutoNum type="arabicPeriod"/>
            </a:pPr>
            <a:r>
              <a:rPr lang="en-US"/>
              <a:t>household composition and disability, (comprising age, single parenting, and disability variables):</a:t>
            </a:r>
            <a:endParaRPr/>
          </a:p>
          <a:p>
            <a:pPr marL="685800" lvl="1" indent="-228600" algn="l" rtl="0">
              <a:spcBef>
                <a:spcPts val="0"/>
              </a:spcBef>
              <a:spcAft>
                <a:spcPts val="0"/>
              </a:spcAft>
              <a:buClr>
                <a:schemeClr val="dk1"/>
              </a:buClr>
              <a:buSzPts val="1200"/>
              <a:buFont typeface="Calibri"/>
              <a:buAutoNum type="arabicPeriod"/>
            </a:pPr>
            <a:r>
              <a:rPr lang="en-US"/>
              <a:t>minority status and language, (comprising race, ethnicity, and English-language proficiency variables):</a:t>
            </a:r>
            <a:endParaRPr/>
          </a:p>
          <a:p>
            <a:pPr marL="685800" lvl="1" indent="-228600" algn="l" rtl="0">
              <a:spcBef>
                <a:spcPts val="0"/>
              </a:spcBef>
              <a:spcAft>
                <a:spcPts val="0"/>
              </a:spcAft>
              <a:buClr>
                <a:schemeClr val="dk1"/>
              </a:buClr>
              <a:buSzPts val="1200"/>
              <a:buFont typeface="Calibri"/>
              <a:buAutoNum type="arabicPeriod"/>
            </a:pPr>
            <a:r>
              <a:rPr lang="en-US"/>
              <a:t>housing and transportation (comprising housing structure, crowding, and vehicle access variables):</a:t>
            </a:r>
            <a:endParaRPr/>
          </a:p>
          <a:p>
            <a:pPr marL="457200" lvl="1" indent="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Arial"/>
              <a:buChar char="•"/>
            </a:pPr>
            <a:r>
              <a:rPr lang="en-US"/>
              <a:t>The data are from the 2014 - 2018 U.S. Census of Population and Housing at the census tract level. </a:t>
            </a:r>
            <a:endParaRPr/>
          </a:p>
          <a:p>
            <a:pPr marL="171450" lvl="0" indent="-171450" algn="l" rtl="0">
              <a:spcBef>
                <a:spcPts val="0"/>
              </a:spcBef>
              <a:spcAft>
                <a:spcPts val="0"/>
              </a:spcAft>
              <a:buClr>
                <a:schemeClr val="dk1"/>
              </a:buClr>
              <a:buSzPts val="1200"/>
              <a:buFont typeface="Arial"/>
              <a:buChar char="•"/>
            </a:pPr>
            <a:r>
              <a:rPr lang="en-US"/>
              <a:t>When determining the location of vulnerable population groups, the use of a geographic scale sufficient to discern demographic differences is important. </a:t>
            </a:r>
            <a:endParaRPr/>
          </a:p>
          <a:p>
            <a:pPr marL="171450" lvl="0" indent="-171450" algn="l" rtl="0">
              <a:spcBef>
                <a:spcPts val="0"/>
              </a:spcBef>
              <a:spcAft>
                <a:spcPts val="0"/>
              </a:spcAft>
              <a:buClr>
                <a:schemeClr val="dk1"/>
              </a:buClr>
              <a:buSzPts val="1200"/>
              <a:buFont typeface="Arial"/>
              <a:buChar char="•"/>
            </a:pPr>
            <a:r>
              <a:rPr lang="en-US"/>
              <a:t>We constructed the index at census tract level because tracts are commonly used to collect and analyze data for policy and planning in government and public health (Krieger 2006). Census tracts, small subdivisions of counties, are designed to be demographically homogeneous. They generally have between 1,500 and 8,000 people, with an optimum size of 4,000 people (U.S. Census Bureau 2009a). The mapping of these data reveals geographic patterns of potential population vulnerability to disaster that can be used in mitigation, preparedness, response, and recovery (Morrow 1999).</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Source: Flanagan et al.: A Social Vulnerability Index for Disaster Management</a:t>
            </a:r>
            <a:endParaRPr/>
          </a:p>
          <a:p>
            <a:pPr marL="0" lvl="0" indent="0" algn="l" rtl="0">
              <a:spcBef>
                <a:spcPts val="0"/>
              </a:spcBef>
              <a:spcAft>
                <a:spcPts val="0"/>
              </a:spcAft>
              <a:buClr>
                <a:schemeClr val="dk1"/>
              </a:buClr>
              <a:buSzPts val="1200"/>
              <a:buFont typeface="Arial"/>
              <a:buNone/>
            </a:pPr>
            <a:endParaRPr/>
          </a:p>
        </p:txBody>
      </p:sp>
      <p:sp>
        <p:nvSpPr>
          <p:cNvPr id="169" name="Google Shape;16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Flanagan et al.: A Social Vulnerability Index for Disaster Management</a:t>
            </a:r>
            <a:endParaRPr/>
          </a:p>
        </p:txBody>
      </p:sp>
      <p:sp>
        <p:nvSpPr>
          <p:cNvPr id="220" name="Google Shape;2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3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37"/>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7"/>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3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0"/>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0"/>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31"/>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1"/>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31"/>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1"/>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31"/>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3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34"/>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4"/>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34"/>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35"/>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5"/>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35"/>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24"/>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2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
          <p:cNvSpPr/>
          <p:nvPr/>
        </p:nvSpPr>
        <p:spPr>
          <a:xfrm>
            <a:off x="0" y="-3324"/>
            <a:ext cx="9144000" cy="68613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
          <p:cNvSpPr/>
          <p:nvPr/>
        </p:nvSpPr>
        <p:spPr>
          <a:xfrm>
            <a:off x="241300" y="321733"/>
            <a:ext cx="8680116" cy="6214534"/>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a:spLocks noGrp="1"/>
          </p:cNvSpPr>
          <p:nvPr>
            <p:ph type="ctrTitle"/>
          </p:nvPr>
        </p:nvSpPr>
        <p:spPr>
          <a:xfrm>
            <a:off x="1143000" y="1122362"/>
            <a:ext cx="6858000" cy="2840037"/>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ts val="5000"/>
              <a:buFont typeface="Calibri"/>
              <a:buNone/>
            </a:pPr>
            <a:r>
              <a:rPr lang="en-US" sz="5000" b="1" dirty="0"/>
              <a:t>EXPLORATORY DATA ANALYSIS OF COVID-19 FATALITY THROUGH THE LENS OF SOCIAL VULNERABILITY. </a:t>
            </a:r>
            <a:endParaRPr lang="en-US" dirty="0"/>
          </a:p>
        </p:txBody>
      </p:sp>
      <p:sp>
        <p:nvSpPr>
          <p:cNvPr id="104" name="Google Shape;104;p1"/>
          <p:cNvSpPr txBox="1">
            <a:spLocks noGrp="1"/>
          </p:cNvSpPr>
          <p:nvPr>
            <p:ph type="subTitle" idx="1"/>
          </p:nvPr>
        </p:nvSpPr>
        <p:spPr>
          <a:xfrm>
            <a:off x="1143000" y="4256436"/>
            <a:ext cx="6858000" cy="160081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448CAF"/>
              </a:buClr>
              <a:buSzPts val="2000"/>
              <a:buNone/>
            </a:pPr>
            <a:r>
              <a:rPr lang="en-US" sz="2000">
                <a:solidFill>
                  <a:srgbClr val="448CAF"/>
                </a:solidFill>
              </a:rPr>
              <a:t>UCLA Extension Hackathon</a:t>
            </a:r>
            <a:endParaRPr/>
          </a:p>
          <a:p>
            <a:pPr marL="0" lvl="0" indent="0" algn="ctr" rtl="0">
              <a:lnSpc>
                <a:spcPct val="90000"/>
              </a:lnSpc>
              <a:spcBef>
                <a:spcPts val="1000"/>
              </a:spcBef>
              <a:spcAft>
                <a:spcPts val="0"/>
              </a:spcAft>
              <a:buClr>
                <a:srgbClr val="448CAF"/>
              </a:buClr>
              <a:buSzPts val="2000"/>
              <a:buNone/>
            </a:pPr>
            <a:r>
              <a:rPr lang="en-US" sz="2000">
                <a:solidFill>
                  <a:srgbClr val="448CAF"/>
                </a:solidFill>
              </a:rPr>
              <a:t>Mina Prietto</a:t>
            </a:r>
            <a:endParaRPr/>
          </a:p>
          <a:p>
            <a:pPr marL="0" lvl="0" indent="0" algn="ctr" rtl="0">
              <a:lnSpc>
                <a:spcPct val="90000"/>
              </a:lnSpc>
              <a:spcBef>
                <a:spcPts val="1000"/>
              </a:spcBef>
              <a:spcAft>
                <a:spcPts val="0"/>
              </a:spcAft>
              <a:buClr>
                <a:srgbClr val="448CAF"/>
              </a:buClr>
              <a:buSzPts val="2000"/>
              <a:buNone/>
            </a:pPr>
            <a:r>
              <a:rPr lang="en-US" sz="2000">
                <a:solidFill>
                  <a:srgbClr val="448CAF"/>
                </a:solidFill>
              </a:rPr>
              <a:t>Brooke Jackson</a:t>
            </a:r>
            <a:endParaRPr/>
          </a:p>
          <a:p>
            <a:pPr marL="0" lvl="0" indent="0" algn="ctr" rtl="0">
              <a:lnSpc>
                <a:spcPct val="90000"/>
              </a:lnSpc>
              <a:spcBef>
                <a:spcPts val="1000"/>
              </a:spcBef>
              <a:spcAft>
                <a:spcPts val="0"/>
              </a:spcAft>
              <a:buClr>
                <a:srgbClr val="448CAF"/>
              </a:buClr>
              <a:buSzPts val="2000"/>
              <a:buNone/>
            </a:pPr>
            <a:r>
              <a:rPr lang="en-US" sz="2000">
                <a:solidFill>
                  <a:srgbClr val="448CAF"/>
                </a:solidFill>
              </a:rPr>
              <a:t>Selina Botescu</a:t>
            </a:r>
            <a:endParaRPr/>
          </a:p>
        </p:txBody>
      </p:sp>
      <p:cxnSp>
        <p:nvCxnSpPr>
          <p:cNvPr id="105" name="Google Shape;105;p1"/>
          <p:cNvCxnSpPr/>
          <p:nvPr/>
        </p:nvCxnSpPr>
        <p:spPr>
          <a:xfrm>
            <a:off x="3543300" y="4109417"/>
            <a:ext cx="2057400" cy="0"/>
          </a:xfrm>
          <a:prstGeom prst="straightConnector1">
            <a:avLst/>
          </a:prstGeom>
          <a:noFill/>
          <a:ln w="12700" cap="flat" cmpd="sng">
            <a:solidFill>
              <a:srgbClr val="D8D8D8"/>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9"/>
          <p:cNvSpPr txBox="1"/>
          <p:nvPr/>
        </p:nvSpPr>
        <p:spPr>
          <a:xfrm>
            <a:off x="152401" y="365127"/>
            <a:ext cx="8839199" cy="8159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3500" b="1" dirty="0">
                <a:solidFill>
                  <a:schemeClr val="dk1"/>
                </a:solidFill>
                <a:latin typeface="Calibri"/>
                <a:cs typeface="Calibri"/>
                <a:sym typeface="Calibri"/>
              </a:rPr>
              <a:t>COVID-19 FATALITY CORRELATIONS</a:t>
            </a:r>
            <a:endParaRPr sz="3500" dirty="0"/>
          </a:p>
        </p:txBody>
      </p:sp>
      <p:pic>
        <p:nvPicPr>
          <p:cNvPr id="230" name="Google Shape;230;p9"/>
          <p:cNvPicPr preferRelativeResize="0"/>
          <p:nvPr/>
        </p:nvPicPr>
        <p:blipFill rotWithShape="1">
          <a:blip r:embed="rId3">
            <a:alphaModFix/>
          </a:blip>
          <a:srcRect l="15336" t="-2308"/>
          <a:stretch/>
        </p:blipFill>
        <p:spPr>
          <a:xfrm>
            <a:off x="1584092" y="1262847"/>
            <a:ext cx="5963829" cy="5405121"/>
          </a:xfrm>
          <a:prstGeom prst="rect">
            <a:avLst/>
          </a:prstGeom>
          <a:noFill/>
          <a:ln>
            <a:noFill/>
          </a:ln>
        </p:spPr>
      </p:pic>
      <p:pic>
        <p:nvPicPr>
          <p:cNvPr id="10" name="Picture 9">
            <a:extLst>
              <a:ext uri="{FF2B5EF4-FFF2-40B4-BE49-F238E27FC236}">
                <a16:creationId xmlns:a16="http://schemas.microsoft.com/office/drawing/2014/main" id="{6C982447-CABE-4385-95C6-0D2C4F54F7D2}"/>
              </a:ext>
            </a:extLst>
          </p:cNvPr>
          <p:cNvPicPr>
            <a:picLocks noChangeAspect="1"/>
          </p:cNvPicPr>
          <p:nvPr/>
        </p:nvPicPr>
        <p:blipFill>
          <a:blip r:embed="rId4"/>
          <a:stretch>
            <a:fillRect/>
          </a:stretch>
        </p:blipFill>
        <p:spPr>
          <a:xfrm>
            <a:off x="6467343" y="2396836"/>
            <a:ext cx="514861" cy="428625"/>
          </a:xfrm>
          <a:prstGeom prst="rect">
            <a:avLst/>
          </a:prstGeom>
          <a:ln w="19050">
            <a:solidFill>
              <a:srgbClr val="5798B7"/>
            </a:solidFill>
          </a:ln>
        </p:spPr>
      </p:pic>
      <p:cxnSp>
        <p:nvCxnSpPr>
          <p:cNvPr id="12" name="Straight Arrow Connector 11">
            <a:extLst>
              <a:ext uri="{FF2B5EF4-FFF2-40B4-BE49-F238E27FC236}">
                <a16:creationId xmlns:a16="http://schemas.microsoft.com/office/drawing/2014/main" id="{608C813D-298E-4785-BB3C-19F392C7D3A7}"/>
              </a:ext>
            </a:extLst>
          </p:cNvPr>
          <p:cNvCxnSpPr>
            <a:cxnSpLocks/>
          </p:cNvCxnSpPr>
          <p:nvPr/>
        </p:nvCxnSpPr>
        <p:spPr>
          <a:xfrm flipV="1">
            <a:off x="6748842" y="2825461"/>
            <a:ext cx="0" cy="2939796"/>
          </a:xfrm>
          <a:prstGeom prst="straightConnector1">
            <a:avLst/>
          </a:prstGeom>
          <a:ln w="28575">
            <a:solidFill>
              <a:srgbClr val="5798B7"/>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C0F9A57-E618-4C57-A91C-D6D45ADCF3DC}"/>
              </a:ext>
            </a:extLst>
          </p:cNvPr>
          <p:cNvPicPr>
            <a:picLocks noChangeAspect="1"/>
          </p:cNvPicPr>
          <p:nvPr/>
        </p:nvPicPr>
        <p:blipFill rotWithShape="1">
          <a:blip r:embed="rId5"/>
          <a:srcRect l="7414" t="11491" r="14806" b="8151"/>
          <a:stretch/>
        </p:blipFill>
        <p:spPr>
          <a:xfrm>
            <a:off x="5697206" y="1501615"/>
            <a:ext cx="466726" cy="428625"/>
          </a:xfrm>
          <a:prstGeom prst="rect">
            <a:avLst/>
          </a:prstGeom>
          <a:ln w="19050">
            <a:solidFill>
              <a:srgbClr val="5798B7"/>
            </a:solidFill>
          </a:ln>
        </p:spPr>
      </p:pic>
      <p:pic>
        <p:nvPicPr>
          <p:cNvPr id="14" name="Picture 13">
            <a:extLst>
              <a:ext uri="{FF2B5EF4-FFF2-40B4-BE49-F238E27FC236}">
                <a16:creationId xmlns:a16="http://schemas.microsoft.com/office/drawing/2014/main" id="{79C859B9-069D-4537-8F3D-0EA4E70A7E7A}"/>
              </a:ext>
            </a:extLst>
          </p:cNvPr>
          <p:cNvPicPr>
            <a:picLocks noChangeAspect="1"/>
          </p:cNvPicPr>
          <p:nvPr/>
        </p:nvPicPr>
        <p:blipFill>
          <a:blip r:embed="rId6"/>
          <a:stretch>
            <a:fillRect/>
          </a:stretch>
        </p:blipFill>
        <p:spPr>
          <a:xfrm>
            <a:off x="5059090" y="1994370"/>
            <a:ext cx="523875" cy="466725"/>
          </a:xfrm>
          <a:prstGeom prst="rect">
            <a:avLst/>
          </a:prstGeom>
          <a:ln w="19050">
            <a:solidFill>
              <a:srgbClr val="5798B7"/>
            </a:solidFill>
          </a:ln>
        </p:spPr>
      </p:pic>
      <p:cxnSp>
        <p:nvCxnSpPr>
          <p:cNvPr id="26" name="Straight Arrow Connector 25">
            <a:extLst>
              <a:ext uri="{FF2B5EF4-FFF2-40B4-BE49-F238E27FC236}">
                <a16:creationId xmlns:a16="http://schemas.microsoft.com/office/drawing/2014/main" id="{A528A3A5-6C23-43AC-B7A9-F218D1CE706D}"/>
              </a:ext>
            </a:extLst>
          </p:cNvPr>
          <p:cNvCxnSpPr>
            <a:cxnSpLocks/>
          </p:cNvCxnSpPr>
          <p:nvPr/>
        </p:nvCxnSpPr>
        <p:spPr>
          <a:xfrm flipV="1">
            <a:off x="5313408" y="2468715"/>
            <a:ext cx="0" cy="3291840"/>
          </a:xfrm>
          <a:prstGeom prst="straightConnector1">
            <a:avLst/>
          </a:prstGeom>
          <a:ln w="28575">
            <a:solidFill>
              <a:srgbClr val="5798B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D47CC7-69F7-4D26-8E96-23EEF6D19D32}"/>
              </a:ext>
            </a:extLst>
          </p:cNvPr>
          <p:cNvCxnSpPr>
            <a:cxnSpLocks/>
          </p:cNvCxnSpPr>
          <p:nvPr/>
        </p:nvCxnSpPr>
        <p:spPr>
          <a:xfrm flipV="1">
            <a:off x="5930569" y="1930240"/>
            <a:ext cx="0" cy="3833023"/>
          </a:xfrm>
          <a:prstGeom prst="straightConnector1">
            <a:avLst/>
          </a:prstGeom>
          <a:ln w="28575">
            <a:solidFill>
              <a:srgbClr val="5798B7"/>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D74FC56-7A17-46AD-B996-FB5DD211BF04}"/>
              </a:ext>
            </a:extLst>
          </p:cNvPr>
          <p:cNvSpPr txBox="1"/>
          <p:nvPr/>
        </p:nvSpPr>
        <p:spPr>
          <a:xfrm>
            <a:off x="6163933" y="1577427"/>
            <a:ext cx="1268000"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No Vehicle</a:t>
            </a:r>
          </a:p>
        </p:txBody>
      </p:sp>
      <p:sp>
        <p:nvSpPr>
          <p:cNvPr id="41" name="TextBox 40">
            <a:extLst>
              <a:ext uri="{FF2B5EF4-FFF2-40B4-BE49-F238E27FC236}">
                <a16:creationId xmlns:a16="http://schemas.microsoft.com/office/drawing/2014/main" id="{4B11E492-2E1F-415E-B014-9BED716F4EE3}"/>
              </a:ext>
            </a:extLst>
          </p:cNvPr>
          <p:cNvSpPr txBox="1"/>
          <p:nvPr/>
        </p:nvSpPr>
        <p:spPr>
          <a:xfrm>
            <a:off x="6982204" y="2380315"/>
            <a:ext cx="1466632" cy="461665"/>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Population </a:t>
            </a:r>
          </a:p>
          <a:p>
            <a:r>
              <a:rPr lang="en-US" sz="1200" b="1" dirty="0">
                <a:latin typeface="Calibri" panose="020F0502020204030204" pitchFamily="34" charset="0"/>
                <a:cs typeface="Calibri" panose="020F0502020204030204" pitchFamily="34" charset="0"/>
              </a:rPr>
              <a:t>Density</a:t>
            </a:r>
          </a:p>
        </p:txBody>
      </p:sp>
      <p:sp>
        <p:nvSpPr>
          <p:cNvPr id="42" name="TextBox 41">
            <a:extLst>
              <a:ext uri="{FF2B5EF4-FFF2-40B4-BE49-F238E27FC236}">
                <a16:creationId xmlns:a16="http://schemas.microsoft.com/office/drawing/2014/main" id="{3FD5B5B5-F990-4EF7-84F4-6F5E639DFA86}"/>
              </a:ext>
            </a:extLst>
          </p:cNvPr>
          <p:cNvSpPr txBox="1"/>
          <p:nvPr/>
        </p:nvSpPr>
        <p:spPr>
          <a:xfrm>
            <a:off x="3778191" y="1999430"/>
            <a:ext cx="1268000" cy="461665"/>
          </a:xfrm>
          <a:prstGeom prst="rect">
            <a:avLst/>
          </a:prstGeom>
          <a:noFill/>
        </p:spPr>
        <p:txBody>
          <a:bodyPr wrap="square" rtlCol="0">
            <a:spAutoFit/>
          </a:bodyPr>
          <a:lstStyle/>
          <a:p>
            <a:pPr algn="r"/>
            <a:r>
              <a:rPr lang="en-US" sz="1200" b="1" dirty="0">
                <a:latin typeface="Calibri" panose="020F0502020204030204" pitchFamily="34" charset="0"/>
                <a:cs typeface="Calibri" panose="020F0502020204030204" pitchFamily="34" charset="0"/>
              </a:rPr>
              <a:t>Multi-Unit Housing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0"/>
          <p:cNvSpPr txBox="1"/>
          <p:nvPr/>
        </p:nvSpPr>
        <p:spPr>
          <a:xfrm>
            <a:off x="152401" y="365127"/>
            <a:ext cx="8839199" cy="815974"/>
          </a:xfrm>
          <a:prstGeom prst="rect">
            <a:avLst/>
          </a:prstGeom>
          <a:noFill/>
          <a:ln>
            <a:noFill/>
          </a:ln>
        </p:spPr>
        <p:txBody>
          <a:bodyPr spcFirstLastPara="1" wrap="square" lIns="91425" tIns="45700" rIns="91425" bIns="45700" anchor="ctr" anchorCtr="0">
            <a:normAutofit fontScale="92500"/>
          </a:bodyPr>
          <a:lstStyle/>
          <a:p>
            <a:pPr lvl="0" algn="ctr">
              <a:lnSpc>
                <a:spcPct val="90000"/>
              </a:lnSpc>
              <a:buClr>
                <a:schemeClr val="dk1"/>
              </a:buClr>
              <a:buSzPts val="4400"/>
            </a:pPr>
            <a:r>
              <a:rPr lang="en-US" sz="3800" b="1" dirty="0">
                <a:solidFill>
                  <a:schemeClr val="dk1"/>
                </a:solidFill>
                <a:latin typeface="Calibri"/>
                <a:cs typeface="Calibri"/>
                <a:sym typeface="Calibri"/>
              </a:rPr>
              <a:t>COVID-19 FATALITY BY POPULATION DENSITY</a:t>
            </a:r>
            <a:endParaRPr lang="en-US" sz="3800" dirty="0"/>
          </a:p>
        </p:txBody>
      </p:sp>
      <p:pic>
        <p:nvPicPr>
          <p:cNvPr id="3" name="Picture 2" descr="A close up of a map&#10;&#10;Description automatically generated">
            <a:extLst>
              <a:ext uri="{FF2B5EF4-FFF2-40B4-BE49-F238E27FC236}">
                <a16:creationId xmlns:a16="http://schemas.microsoft.com/office/drawing/2014/main" id="{62C42681-0D03-40AB-90D8-4282A8FD4D82}"/>
              </a:ext>
            </a:extLst>
          </p:cNvPr>
          <p:cNvPicPr>
            <a:picLocks noChangeAspect="1"/>
          </p:cNvPicPr>
          <p:nvPr/>
        </p:nvPicPr>
        <p:blipFill>
          <a:blip r:embed="rId3"/>
          <a:stretch>
            <a:fillRect/>
          </a:stretch>
        </p:blipFill>
        <p:spPr>
          <a:xfrm>
            <a:off x="4525467" y="1867673"/>
            <a:ext cx="4501344" cy="4277396"/>
          </a:xfrm>
          <a:prstGeom prst="rect">
            <a:avLst/>
          </a:prstGeom>
          <a:ln w="19050">
            <a:noFill/>
          </a:ln>
        </p:spPr>
      </p:pic>
      <p:pic>
        <p:nvPicPr>
          <p:cNvPr id="5" name="Picture 4" descr="A close up of text on a white background&#10;&#10;Description automatically generated">
            <a:extLst>
              <a:ext uri="{FF2B5EF4-FFF2-40B4-BE49-F238E27FC236}">
                <a16:creationId xmlns:a16="http://schemas.microsoft.com/office/drawing/2014/main" id="{CAB9808E-5744-4860-97D8-CC154151F356}"/>
              </a:ext>
            </a:extLst>
          </p:cNvPr>
          <p:cNvPicPr>
            <a:picLocks noChangeAspect="1"/>
          </p:cNvPicPr>
          <p:nvPr/>
        </p:nvPicPr>
        <p:blipFill rotWithShape="1">
          <a:blip r:embed="rId4"/>
          <a:srcRect t="6135"/>
          <a:stretch/>
        </p:blipFill>
        <p:spPr>
          <a:xfrm>
            <a:off x="204982" y="3014318"/>
            <a:ext cx="3781035" cy="3501336"/>
          </a:xfrm>
          <a:prstGeom prst="rect">
            <a:avLst/>
          </a:prstGeom>
        </p:spPr>
      </p:pic>
      <p:sp>
        <p:nvSpPr>
          <p:cNvPr id="6" name="TextBox 5">
            <a:extLst>
              <a:ext uri="{FF2B5EF4-FFF2-40B4-BE49-F238E27FC236}">
                <a16:creationId xmlns:a16="http://schemas.microsoft.com/office/drawing/2014/main" id="{22B0E293-0880-4CB9-A9D4-775285A332F7}"/>
              </a:ext>
            </a:extLst>
          </p:cNvPr>
          <p:cNvSpPr txBox="1"/>
          <p:nvPr/>
        </p:nvSpPr>
        <p:spPr>
          <a:xfrm>
            <a:off x="100521" y="2842734"/>
            <a:ext cx="3686564"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Population Density vs. COVID-19 Fatalities per 100,000 </a:t>
            </a:r>
          </a:p>
        </p:txBody>
      </p:sp>
      <p:sp>
        <p:nvSpPr>
          <p:cNvPr id="2" name="Rectangle 1">
            <a:extLst>
              <a:ext uri="{FF2B5EF4-FFF2-40B4-BE49-F238E27FC236}">
                <a16:creationId xmlns:a16="http://schemas.microsoft.com/office/drawing/2014/main" id="{DFF276DF-70A3-4346-B4DC-0CFFB179FCC8}"/>
              </a:ext>
            </a:extLst>
          </p:cNvPr>
          <p:cNvSpPr/>
          <p:nvPr/>
        </p:nvSpPr>
        <p:spPr>
          <a:xfrm>
            <a:off x="412750" y="5135218"/>
            <a:ext cx="2057400" cy="1195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9049104-C207-4C68-BFB2-A3478397D565}"/>
              </a:ext>
            </a:extLst>
          </p:cNvPr>
          <p:cNvSpPr txBox="1"/>
          <p:nvPr/>
        </p:nvSpPr>
        <p:spPr>
          <a:xfrm>
            <a:off x="4422843" y="1545181"/>
            <a:ext cx="4617396"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Population Density vs. COVID-19 Fatalities per 100,000 </a:t>
            </a:r>
          </a:p>
        </p:txBody>
      </p:sp>
      <p:sp>
        <p:nvSpPr>
          <p:cNvPr id="11" name="Rectangle 10">
            <a:extLst>
              <a:ext uri="{FF2B5EF4-FFF2-40B4-BE49-F238E27FC236}">
                <a16:creationId xmlns:a16="http://schemas.microsoft.com/office/drawing/2014/main" id="{94681E49-6444-483E-B789-1380EE17EAE4}"/>
              </a:ext>
            </a:extLst>
          </p:cNvPr>
          <p:cNvSpPr/>
          <p:nvPr/>
        </p:nvSpPr>
        <p:spPr>
          <a:xfrm>
            <a:off x="4477739" y="1529293"/>
            <a:ext cx="4512468" cy="469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2BB792-9EB4-47F3-987B-2593CE3D9E8E}"/>
              </a:ext>
            </a:extLst>
          </p:cNvPr>
          <p:cNvSpPr/>
          <p:nvPr/>
        </p:nvSpPr>
        <p:spPr>
          <a:xfrm>
            <a:off x="152401" y="2821022"/>
            <a:ext cx="3602232" cy="3694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357B19E-5E1E-4838-B888-0E8742816F85}"/>
              </a:ext>
            </a:extLst>
          </p:cNvPr>
          <p:cNvCxnSpPr>
            <a:cxnSpLocks/>
            <a:endCxn id="11" idx="1"/>
          </p:cNvCxnSpPr>
          <p:nvPr/>
        </p:nvCxnSpPr>
        <p:spPr>
          <a:xfrm flipV="1">
            <a:off x="2470150" y="3874807"/>
            <a:ext cx="2007589" cy="1260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3A491F82-C6E5-46E6-96B7-2A8CF78E792B}"/>
              </a:ext>
            </a:extLst>
          </p:cNvPr>
          <p:cNvSpPr/>
          <p:nvPr/>
        </p:nvSpPr>
        <p:spPr>
          <a:xfrm rot="9979606">
            <a:off x="4793483" y="-1996799"/>
            <a:ext cx="6163734" cy="7125904"/>
          </a:xfrm>
          <a:prstGeom prst="arc">
            <a:avLst>
              <a:gd name="adj1" fmla="val 16088976"/>
              <a:gd name="adj2" fmla="val 0"/>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45250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0"/>
          <p:cNvSpPr txBox="1"/>
          <p:nvPr/>
        </p:nvSpPr>
        <p:spPr>
          <a:xfrm>
            <a:off x="152401" y="365127"/>
            <a:ext cx="8839199" cy="815974"/>
          </a:xfrm>
          <a:prstGeom prst="rect">
            <a:avLst/>
          </a:prstGeom>
          <a:noFill/>
          <a:ln>
            <a:noFill/>
          </a:ln>
        </p:spPr>
        <p:txBody>
          <a:bodyPr spcFirstLastPara="1" wrap="square" lIns="91425" tIns="45700" rIns="91425" bIns="45700" anchor="ctr" anchorCtr="0">
            <a:normAutofit fontScale="92500"/>
          </a:bodyPr>
          <a:lstStyle/>
          <a:p>
            <a:pPr lvl="0" algn="ctr">
              <a:lnSpc>
                <a:spcPct val="90000"/>
              </a:lnSpc>
              <a:buClr>
                <a:schemeClr val="dk1"/>
              </a:buClr>
              <a:buSzPts val="4400"/>
            </a:pPr>
            <a:r>
              <a:rPr lang="en-US" sz="3800" b="1" dirty="0">
                <a:solidFill>
                  <a:schemeClr val="dk1"/>
                </a:solidFill>
                <a:latin typeface="Calibri"/>
                <a:cs typeface="Calibri"/>
                <a:sym typeface="Calibri"/>
              </a:rPr>
              <a:t>COVID-19 FATALITY BY POPULATION DENSITY</a:t>
            </a:r>
            <a:endParaRPr lang="en-US" sz="3800" dirty="0"/>
          </a:p>
        </p:txBody>
      </p:sp>
      <p:sp>
        <p:nvSpPr>
          <p:cNvPr id="13" name="TextBox 12">
            <a:extLst>
              <a:ext uri="{FF2B5EF4-FFF2-40B4-BE49-F238E27FC236}">
                <a16:creationId xmlns:a16="http://schemas.microsoft.com/office/drawing/2014/main" id="{4439A465-4AE3-480E-9A3A-31974FAF57BE}"/>
              </a:ext>
            </a:extLst>
          </p:cNvPr>
          <p:cNvSpPr txBox="1"/>
          <p:nvPr/>
        </p:nvSpPr>
        <p:spPr>
          <a:xfrm>
            <a:off x="600075" y="1190625"/>
            <a:ext cx="6267450" cy="861774"/>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COVID-19 Deaths per 100,000 and Density</a:t>
            </a:r>
          </a:p>
          <a:p>
            <a:r>
              <a:rPr lang="en-US" sz="1600" dirty="0">
                <a:latin typeface="Calibri" panose="020F0502020204030204" pitchFamily="34" charset="0"/>
                <a:cs typeface="Calibri" panose="020F0502020204030204" pitchFamily="34" charset="0"/>
              </a:rPr>
              <a:t>Circle size represents </a:t>
            </a:r>
            <a:r>
              <a:rPr lang="en-US" sz="1600" u="sng" dirty="0">
                <a:latin typeface="Calibri" panose="020F0502020204030204" pitchFamily="34" charset="0"/>
                <a:cs typeface="Calibri" panose="020F0502020204030204" pitchFamily="34" charset="0"/>
              </a:rPr>
              <a:t>Population density </a:t>
            </a:r>
            <a:r>
              <a:rPr lang="en-US" sz="1600" dirty="0">
                <a:latin typeface="Calibri" panose="020F0502020204030204" pitchFamily="34" charset="0"/>
                <a:cs typeface="Calibri" panose="020F0502020204030204" pitchFamily="34" charset="0"/>
              </a:rPr>
              <a:t>(Population/Square Miles) </a:t>
            </a:r>
          </a:p>
          <a:p>
            <a:r>
              <a:rPr lang="en-US" sz="1600" dirty="0">
                <a:latin typeface="Calibri" panose="020F0502020204030204" pitchFamily="34" charset="0"/>
                <a:cs typeface="Calibri" panose="020F0502020204030204" pitchFamily="34" charset="0"/>
              </a:rPr>
              <a:t>Depth of color represents </a:t>
            </a:r>
            <a:r>
              <a:rPr lang="en-US" sz="1600" u="sng" dirty="0">
                <a:latin typeface="Calibri" panose="020F0502020204030204" pitchFamily="34" charset="0"/>
                <a:cs typeface="Calibri" panose="020F0502020204030204" pitchFamily="34" charset="0"/>
              </a:rPr>
              <a:t>COVID-19 fatality rates</a:t>
            </a:r>
            <a:r>
              <a:rPr lang="en-US" sz="1600" dirty="0">
                <a:latin typeface="Calibri" panose="020F0502020204030204" pitchFamily="34" charset="0"/>
                <a:cs typeface="Calibri" panose="020F0502020204030204" pitchFamily="34" charset="0"/>
              </a:rPr>
              <a:t> (Deaths per 100,000)</a:t>
            </a:r>
          </a:p>
        </p:txBody>
      </p:sp>
      <p:pic>
        <p:nvPicPr>
          <p:cNvPr id="5" name="Google Shape;260;g780f587e19_0_4">
            <a:extLst>
              <a:ext uri="{FF2B5EF4-FFF2-40B4-BE49-F238E27FC236}">
                <a16:creationId xmlns:a16="http://schemas.microsoft.com/office/drawing/2014/main" id="{E1DF3368-7415-4561-B40D-75CED56A39C5}"/>
              </a:ext>
            </a:extLst>
          </p:cNvPr>
          <p:cNvPicPr preferRelativeResize="0"/>
          <p:nvPr/>
        </p:nvPicPr>
        <p:blipFill rotWithShape="1">
          <a:blip r:embed="rId3">
            <a:alphaModFix/>
          </a:blip>
          <a:srcRect t="15686"/>
          <a:stretch/>
        </p:blipFill>
        <p:spPr>
          <a:xfrm>
            <a:off x="1206500" y="2419350"/>
            <a:ext cx="6521450" cy="4095750"/>
          </a:xfrm>
          <a:prstGeom prst="rect">
            <a:avLst/>
          </a:prstGeom>
          <a:noFill/>
          <a:ln>
            <a:noFill/>
          </a:ln>
        </p:spPr>
      </p:pic>
    </p:spTree>
    <p:extLst>
      <p:ext uri="{BB962C8B-B14F-4D97-AF65-F5344CB8AC3E}">
        <p14:creationId xmlns:p14="http://schemas.microsoft.com/office/powerpoint/2010/main" val="216950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0"/>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3500" b="1" dirty="0">
                <a:solidFill>
                  <a:schemeClr val="dk1"/>
                </a:solidFill>
                <a:latin typeface="Calibri"/>
                <a:cs typeface="Calibri"/>
                <a:sym typeface="Calibri"/>
              </a:rPr>
              <a:t>COVID-19 FATALITY BY POVERTY RATE</a:t>
            </a:r>
            <a:endParaRPr sz="3500" dirty="0"/>
          </a:p>
        </p:txBody>
      </p:sp>
      <p:pic>
        <p:nvPicPr>
          <p:cNvPr id="12" name="Google Shape;253;g780f587e19_0_20">
            <a:extLst>
              <a:ext uri="{FF2B5EF4-FFF2-40B4-BE49-F238E27FC236}">
                <a16:creationId xmlns:a16="http://schemas.microsoft.com/office/drawing/2014/main" id="{D9DB0203-3B5E-48FE-8105-4870472211DC}"/>
              </a:ext>
            </a:extLst>
          </p:cNvPr>
          <p:cNvPicPr preferRelativeResize="0"/>
          <p:nvPr/>
        </p:nvPicPr>
        <p:blipFill rotWithShape="1">
          <a:blip r:embed="rId3">
            <a:alphaModFix/>
          </a:blip>
          <a:srcRect t="22931"/>
          <a:stretch/>
        </p:blipFill>
        <p:spPr>
          <a:xfrm>
            <a:off x="973845" y="2247900"/>
            <a:ext cx="7141455" cy="4279900"/>
          </a:xfrm>
          <a:prstGeom prst="rect">
            <a:avLst/>
          </a:prstGeom>
          <a:noFill/>
          <a:ln>
            <a:noFill/>
          </a:ln>
        </p:spPr>
      </p:pic>
      <p:sp>
        <p:nvSpPr>
          <p:cNvPr id="13" name="TextBox 12">
            <a:extLst>
              <a:ext uri="{FF2B5EF4-FFF2-40B4-BE49-F238E27FC236}">
                <a16:creationId xmlns:a16="http://schemas.microsoft.com/office/drawing/2014/main" id="{4439A465-4AE3-480E-9A3A-31974FAF57BE}"/>
              </a:ext>
            </a:extLst>
          </p:cNvPr>
          <p:cNvSpPr txBox="1"/>
          <p:nvPr/>
        </p:nvSpPr>
        <p:spPr>
          <a:xfrm>
            <a:off x="600075" y="1190625"/>
            <a:ext cx="6267450" cy="861774"/>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COVID-19 Deaths per 100,000 and Poverty Rate</a:t>
            </a:r>
          </a:p>
          <a:p>
            <a:r>
              <a:rPr lang="en-US" sz="1600" dirty="0">
                <a:latin typeface="Calibri" panose="020F0502020204030204" pitchFamily="34" charset="0"/>
                <a:cs typeface="Calibri" panose="020F0502020204030204" pitchFamily="34" charset="0"/>
              </a:rPr>
              <a:t>Yellow-to-Red gradient reflects poverty percentages from 2.3% – 55.1%</a:t>
            </a:r>
          </a:p>
          <a:p>
            <a:r>
              <a:rPr lang="en-US" sz="1600" dirty="0">
                <a:latin typeface="Calibri" panose="020F0502020204030204" pitchFamily="34" charset="0"/>
                <a:cs typeface="Calibri" panose="020F0502020204030204" pitchFamily="34" charset="0"/>
              </a:rPr>
              <a:t>Circle size represents COVID-19 Fatality (Deaths per 100,000</a:t>
            </a:r>
          </a:p>
        </p:txBody>
      </p:sp>
    </p:spTree>
    <p:extLst>
      <p:ext uri="{BB962C8B-B14F-4D97-AF65-F5344CB8AC3E}">
        <p14:creationId xmlns:p14="http://schemas.microsoft.com/office/powerpoint/2010/main" val="273730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Google Shape;238;p10"/>
          <p:cNvSpPr txBox="1"/>
          <p:nvPr/>
        </p:nvSpPr>
        <p:spPr>
          <a:xfrm>
            <a:off x="0" y="365127"/>
            <a:ext cx="9144000" cy="815974"/>
          </a:xfrm>
          <a:prstGeom prst="rect">
            <a:avLst/>
          </a:prstGeom>
          <a:noFill/>
          <a:ln>
            <a:noFill/>
          </a:ln>
        </p:spPr>
        <p:txBody>
          <a:bodyPr spcFirstLastPara="1" wrap="square" lIns="91425" tIns="45700" rIns="91425" bIns="45700" anchor="ctr" anchorCtr="0">
            <a:noAutofit/>
          </a:bodyPr>
          <a:lstStyle/>
          <a:p>
            <a:pPr lvl="0" algn="ctr">
              <a:lnSpc>
                <a:spcPct val="90000"/>
              </a:lnSpc>
              <a:buClr>
                <a:schemeClr val="dk1"/>
              </a:buClr>
              <a:buSzPts val="4400"/>
            </a:pPr>
            <a:r>
              <a:rPr lang="en-US" sz="3500" b="1" dirty="0">
                <a:solidFill>
                  <a:schemeClr val="dk1"/>
                </a:solidFill>
                <a:latin typeface="Calibri"/>
                <a:cs typeface="Calibri"/>
                <a:sym typeface="Calibri"/>
              </a:rPr>
              <a:t>COVID-19 FATALITY BY PER CAPITA INCOME</a:t>
            </a:r>
            <a:endParaRPr lang="en-US" sz="3500" dirty="0"/>
          </a:p>
        </p:txBody>
      </p:sp>
      <p:pic>
        <p:nvPicPr>
          <p:cNvPr id="6" name="Google Shape;267;g780f587e19_0_13">
            <a:extLst>
              <a:ext uri="{FF2B5EF4-FFF2-40B4-BE49-F238E27FC236}">
                <a16:creationId xmlns:a16="http://schemas.microsoft.com/office/drawing/2014/main" id="{41C60BFD-828B-4A82-AE93-6E5D5DCB910A}"/>
              </a:ext>
            </a:extLst>
          </p:cNvPr>
          <p:cNvPicPr preferRelativeResize="0"/>
          <p:nvPr/>
        </p:nvPicPr>
        <p:blipFill rotWithShape="1">
          <a:blip r:embed="rId3">
            <a:alphaModFix/>
          </a:blip>
          <a:srcRect t="18029"/>
          <a:stretch/>
        </p:blipFill>
        <p:spPr>
          <a:xfrm>
            <a:off x="976312" y="2235200"/>
            <a:ext cx="7191375" cy="4279900"/>
          </a:xfrm>
          <a:prstGeom prst="rect">
            <a:avLst/>
          </a:prstGeom>
          <a:noFill/>
          <a:ln>
            <a:noFill/>
          </a:ln>
        </p:spPr>
      </p:pic>
      <p:sp>
        <p:nvSpPr>
          <p:cNvPr id="7" name="TextBox 6">
            <a:extLst>
              <a:ext uri="{FF2B5EF4-FFF2-40B4-BE49-F238E27FC236}">
                <a16:creationId xmlns:a16="http://schemas.microsoft.com/office/drawing/2014/main" id="{E0CD58D9-1FC6-4C04-A2A4-FF4067693AA5}"/>
              </a:ext>
            </a:extLst>
          </p:cNvPr>
          <p:cNvSpPr txBox="1"/>
          <p:nvPr/>
        </p:nvSpPr>
        <p:spPr>
          <a:xfrm>
            <a:off x="600075" y="1190625"/>
            <a:ext cx="6267450" cy="861774"/>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COVID-19 Deaths per 100,000 and Per Capita Income</a:t>
            </a:r>
          </a:p>
          <a:p>
            <a:r>
              <a:rPr lang="en-US" sz="1600" dirty="0">
                <a:latin typeface="Calibri" panose="020F0502020204030204" pitchFamily="34" charset="0"/>
                <a:cs typeface="Calibri" panose="020F0502020204030204" pitchFamily="34" charset="0"/>
              </a:rPr>
              <a:t>Circle size represents COVID-19 Fatality (Deaths per 100,000)</a:t>
            </a:r>
          </a:p>
          <a:p>
            <a:r>
              <a:rPr lang="en-US" sz="1600" dirty="0">
                <a:latin typeface="Calibri" panose="020F0502020204030204" pitchFamily="34" charset="0"/>
                <a:cs typeface="Calibri" panose="020F0502020204030204" pitchFamily="34" charset="0"/>
              </a:rPr>
              <a:t>Depth of color represents higher Per Capita Income</a:t>
            </a:r>
          </a:p>
        </p:txBody>
      </p:sp>
    </p:spTree>
    <p:extLst>
      <p:ext uri="{BB962C8B-B14F-4D97-AF65-F5344CB8AC3E}">
        <p14:creationId xmlns:p14="http://schemas.microsoft.com/office/powerpoint/2010/main" val="1327115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8" name="Google Shape;288;p1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FINDING THE BEST REGRESSION MODEL </a:t>
            </a:r>
            <a:endParaRPr sz="3500" b="1" dirty="0">
              <a:solidFill>
                <a:schemeClr val="dk1"/>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DC76A566-D5D7-4850-A6BD-CC8E84A9816B}"/>
              </a:ext>
            </a:extLst>
          </p:cNvPr>
          <p:cNvPicPr>
            <a:picLocks noChangeAspect="1"/>
          </p:cNvPicPr>
          <p:nvPr/>
        </p:nvPicPr>
        <p:blipFill rotWithShape="1">
          <a:blip r:embed="rId3"/>
          <a:srcRect t="8257"/>
          <a:stretch/>
        </p:blipFill>
        <p:spPr>
          <a:xfrm>
            <a:off x="199019" y="2019299"/>
            <a:ext cx="4057593" cy="3827281"/>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D7AA96C4-0BF7-4F83-92DF-31958D4F34A2}"/>
              </a:ext>
            </a:extLst>
          </p:cNvPr>
          <p:cNvPicPr>
            <a:picLocks noChangeAspect="1"/>
          </p:cNvPicPr>
          <p:nvPr/>
        </p:nvPicPr>
        <p:blipFill rotWithShape="1">
          <a:blip r:embed="rId4"/>
          <a:srcRect r="11396"/>
          <a:stretch/>
        </p:blipFill>
        <p:spPr>
          <a:xfrm>
            <a:off x="4967590" y="1917700"/>
            <a:ext cx="3973286" cy="3903481"/>
          </a:xfrm>
          <a:prstGeom prst="rect">
            <a:avLst/>
          </a:prstGeom>
        </p:spPr>
      </p:pic>
      <p:sp>
        <p:nvSpPr>
          <p:cNvPr id="18" name="TextBox 17">
            <a:extLst>
              <a:ext uri="{FF2B5EF4-FFF2-40B4-BE49-F238E27FC236}">
                <a16:creationId xmlns:a16="http://schemas.microsoft.com/office/drawing/2014/main" id="{7003546B-B352-4E93-883F-923B51A9B4A3}"/>
              </a:ext>
            </a:extLst>
          </p:cNvPr>
          <p:cNvSpPr txBox="1"/>
          <p:nvPr/>
        </p:nvSpPr>
        <p:spPr>
          <a:xfrm>
            <a:off x="152400" y="1672451"/>
            <a:ext cx="4104212"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Linear regression with </a:t>
            </a:r>
            <a:r>
              <a:rPr lang="en-US" sz="1200" b="1" u="sng" dirty="0">
                <a:latin typeface="Calibri" panose="020F0502020204030204" pitchFamily="34" charset="0"/>
                <a:cs typeface="Calibri" panose="020F0502020204030204" pitchFamily="34" charset="0"/>
              </a:rPr>
              <a:t>all SVI variables</a:t>
            </a:r>
            <a:r>
              <a:rPr lang="en-US" sz="1200" b="1" dirty="0">
                <a:latin typeface="Calibri" panose="020F0502020204030204" pitchFamily="34" charset="0"/>
                <a:cs typeface="Calibri" panose="020F0502020204030204" pitchFamily="34" charset="0"/>
              </a:rPr>
              <a:t> and </a:t>
            </a:r>
            <a:r>
              <a:rPr lang="en-US" sz="1200" b="1" u="sng" dirty="0">
                <a:latin typeface="Calibri" panose="020F0502020204030204" pitchFamily="34" charset="0"/>
                <a:cs typeface="Calibri" panose="020F0502020204030204" pitchFamily="34" charset="0"/>
              </a:rPr>
              <a:t>density</a:t>
            </a:r>
          </a:p>
        </p:txBody>
      </p:sp>
      <p:sp>
        <p:nvSpPr>
          <p:cNvPr id="19" name="TextBox 18">
            <a:extLst>
              <a:ext uri="{FF2B5EF4-FFF2-40B4-BE49-F238E27FC236}">
                <a16:creationId xmlns:a16="http://schemas.microsoft.com/office/drawing/2014/main" id="{95AB045D-58CB-4CFA-87E4-9C6F1EDD3839}"/>
              </a:ext>
            </a:extLst>
          </p:cNvPr>
          <p:cNvSpPr txBox="1"/>
          <p:nvPr/>
        </p:nvSpPr>
        <p:spPr>
          <a:xfrm>
            <a:off x="4873329" y="1672451"/>
            <a:ext cx="4393886"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Linear regression with </a:t>
            </a:r>
            <a:r>
              <a:rPr lang="en-US" sz="1200" b="1" u="sng" dirty="0">
                <a:latin typeface="Calibri" panose="020F0502020204030204" pitchFamily="34" charset="0"/>
                <a:cs typeface="Calibri" panose="020F0502020204030204" pitchFamily="34" charset="0"/>
              </a:rPr>
              <a:t>all SVI variables</a:t>
            </a:r>
            <a:r>
              <a:rPr lang="en-US" sz="1200" b="1" dirty="0">
                <a:latin typeface="Calibri" panose="020F0502020204030204" pitchFamily="34" charset="0"/>
                <a:cs typeface="Calibri" panose="020F0502020204030204" pitchFamily="34" charset="0"/>
              </a:rPr>
              <a:t>, </a:t>
            </a:r>
            <a:r>
              <a:rPr lang="en-US" sz="1200" b="1" u="sng" dirty="0">
                <a:latin typeface="Calibri" panose="020F0502020204030204" pitchFamily="34" charset="0"/>
                <a:cs typeface="Calibri" panose="020F0502020204030204" pitchFamily="34" charset="0"/>
              </a:rPr>
              <a:t>density</a:t>
            </a:r>
            <a:r>
              <a:rPr lang="en-US" sz="1200" b="1" dirty="0">
                <a:latin typeface="Calibri" panose="020F0502020204030204" pitchFamily="34" charset="0"/>
                <a:cs typeface="Calibri" panose="020F0502020204030204" pitchFamily="34" charset="0"/>
              </a:rPr>
              <a:t> and </a:t>
            </a:r>
            <a:r>
              <a:rPr lang="en-US" sz="1200" b="1" u="sng" dirty="0">
                <a:latin typeface="Calibri" panose="020F0502020204030204" pitchFamily="34" charset="0"/>
                <a:cs typeface="Calibri" panose="020F0502020204030204" pitchFamily="34" charset="0"/>
              </a:rPr>
              <a:t>density</a:t>
            </a:r>
            <a:r>
              <a:rPr lang="en-US" sz="1200" b="1" u="sng" baseline="30000" dirty="0">
                <a:latin typeface="Calibri" panose="020F0502020204030204" pitchFamily="34" charset="0"/>
                <a:cs typeface="Calibri" panose="020F0502020204030204" pitchFamily="34" charset="0"/>
              </a:rPr>
              <a:t>2</a:t>
            </a:r>
          </a:p>
        </p:txBody>
      </p:sp>
      <p:sp>
        <p:nvSpPr>
          <p:cNvPr id="30" name="Rectangle 29">
            <a:extLst>
              <a:ext uri="{FF2B5EF4-FFF2-40B4-BE49-F238E27FC236}">
                <a16:creationId xmlns:a16="http://schemas.microsoft.com/office/drawing/2014/main" id="{35C08366-E2A1-44B5-A2CC-A854B602104A}"/>
              </a:ext>
            </a:extLst>
          </p:cNvPr>
          <p:cNvSpPr/>
          <p:nvPr/>
        </p:nvSpPr>
        <p:spPr>
          <a:xfrm>
            <a:off x="4873328" y="1529293"/>
            <a:ext cx="4114800" cy="469102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3300A4-F7FA-4F77-8C49-E2676AA3885D}"/>
              </a:ext>
            </a:extLst>
          </p:cNvPr>
          <p:cNvSpPr/>
          <p:nvPr/>
        </p:nvSpPr>
        <p:spPr>
          <a:xfrm>
            <a:off x="152400" y="1529293"/>
            <a:ext cx="4114800" cy="469102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B66C5-429A-4276-A225-CEBEB9907B46}"/>
              </a:ext>
            </a:extLst>
          </p:cNvPr>
          <p:cNvSpPr/>
          <p:nvPr/>
        </p:nvSpPr>
        <p:spPr>
          <a:xfrm>
            <a:off x="4967590" y="2652409"/>
            <a:ext cx="3871610" cy="12970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9C5AE3A-CCAD-4D42-B7E0-C320811E46C0}"/>
              </a:ext>
            </a:extLst>
          </p:cNvPr>
          <p:cNvSpPr/>
          <p:nvPr/>
        </p:nvSpPr>
        <p:spPr>
          <a:xfrm>
            <a:off x="3532760" y="5714177"/>
            <a:ext cx="457200" cy="12970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E905ECC-CF02-4E61-A3D9-E991B2194227}"/>
              </a:ext>
            </a:extLst>
          </p:cNvPr>
          <p:cNvSpPr/>
          <p:nvPr/>
        </p:nvSpPr>
        <p:spPr>
          <a:xfrm>
            <a:off x="8229600" y="5714177"/>
            <a:ext cx="457200" cy="129702"/>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EF8F78C-433E-4081-B031-D8E6E067E966}"/>
              </a:ext>
            </a:extLst>
          </p:cNvPr>
          <p:cNvSpPr/>
          <p:nvPr/>
        </p:nvSpPr>
        <p:spPr>
          <a:xfrm>
            <a:off x="166594" y="1250950"/>
            <a:ext cx="8810812" cy="5549900"/>
          </a:xfrm>
          <a:prstGeom prst="rightArrow">
            <a:avLst/>
          </a:prstGeom>
          <a:solidFill>
            <a:srgbClr val="5798B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2"/>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3500" b="1" dirty="0">
                <a:solidFill>
                  <a:schemeClr val="dk1"/>
                </a:solidFill>
                <a:latin typeface="Calibri"/>
                <a:ea typeface="Calibri"/>
                <a:cs typeface="Calibri"/>
                <a:sym typeface="Calibri"/>
              </a:rPr>
              <a:t>THE BEST MODEL CONTAINS </a:t>
            </a:r>
            <a:r>
              <a:rPr lang="en-US" sz="3500" b="1" u="sng" dirty="0">
                <a:solidFill>
                  <a:schemeClr val="dk1"/>
                </a:solidFill>
                <a:latin typeface="Calibri"/>
                <a:ea typeface="Calibri"/>
                <a:cs typeface="Calibri"/>
                <a:sym typeface="Calibri"/>
              </a:rPr>
              <a:t>8</a:t>
            </a:r>
            <a:r>
              <a:rPr lang="en-US" sz="3500" b="1" dirty="0">
                <a:solidFill>
                  <a:schemeClr val="dk1"/>
                </a:solidFill>
                <a:latin typeface="Calibri"/>
                <a:ea typeface="Calibri"/>
                <a:cs typeface="Calibri"/>
                <a:sym typeface="Calibri"/>
              </a:rPr>
              <a:t> VARIABLES</a:t>
            </a:r>
            <a:endParaRPr sz="3500" dirty="0"/>
          </a:p>
        </p:txBody>
      </p:sp>
      <p:pic>
        <p:nvPicPr>
          <p:cNvPr id="5" name="Google Shape;280;p12">
            <a:extLst>
              <a:ext uri="{FF2B5EF4-FFF2-40B4-BE49-F238E27FC236}">
                <a16:creationId xmlns:a16="http://schemas.microsoft.com/office/drawing/2014/main" id="{06E32071-7552-4EC4-B03E-FB0C88D31161}"/>
              </a:ext>
            </a:extLst>
          </p:cNvPr>
          <p:cNvPicPr preferRelativeResize="0"/>
          <p:nvPr/>
        </p:nvPicPr>
        <p:blipFill rotWithShape="1">
          <a:blip r:embed="rId3">
            <a:alphaModFix/>
          </a:blip>
          <a:srcRect l="49774" t="4968" b="51367"/>
          <a:stretch/>
        </p:blipFill>
        <p:spPr>
          <a:xfrm>
            <a:off x="5401138" y="1433675"/>
            <a:ext cx="2825642" cy="1842378"/>
          </a:xfrm>
          <a:prstGeom prst="rect">
            <a:avLst/>
          </a:prstGeom>
          <a:noFill/>
          <a:ln>
            <a:noFill/>
          </a:ln>
        </p:spPr>
      </p:pic>
      <p:pic>
        <p:nvPicPr>
          <p:cNvPr id="6" name="Google Shape;280;p12">
            <a:extLst>
              <a:ext uri="{FF2B5EF4-FFF2-40B4-BE49-F238E27FC236}">
                <a16:creationId xmlns:a16="http://schemas.microsoft.com/office/drawing/2014/main" id="{34C78EFE-948A-4C8E-999C-7606D311F4DA}"/>
              </a:ext>
            </a:extLst>
          </p:cNvPr>
          <p:cNvPicPr preferRelativeResize="0"/>
          <p:nvPr/>
        </p:nvPicPr>
        <p:blipFill rotWithShape="1">
          <a:blip r:embed="rId3">
            <a:alphaModFix/>
          </a:blip>
          <a:srcRect t="55610" r="49774" b="1983"/>
          <a:stretch/>
        </p:blipFill>
        <p:spPr>
          <a:xfrm>
            <a:off x="1065908" y="4104936"/>
            <a:ext cx="2825641" cy="1789331"/>
          </a:xfrm>
          <a:prstGeom prst="rect">
            <a:avLst/>
          </a:prstGeom>
          <a:noFill/>
          <a:ln>
            <a:noFill/>
          </a:ln>
        </p:spPr>
      </p:pic>
      <p:pic>
        <p:nvPicPr>
          <p:cNvPr id="7" name="Google Shape;280;p12">
            <a:extLst>
              <a:ext uri="{FF2B5EF4-FFF2-40B4-BE49-F238E27FC236}">
                <a16:creationId xmlns:a16="http://schemas.microsoft.com/office/drawing/2014/main" id="{5E8DA152-7503-4207-856D-3CB9DD47E5CB}"/>
              </a:ext>
            </a:extLst>
          </p:cNvPr>
          <p:cNvPicPr preferRelativeResize="0"/>
          <p:nvPr/>
        </p:nvPicPr>
        <p:blipFill rotWithShape="1">
          <a:blip r:embed="rId3">
            <a:alphaModFix/>
          </a:blip>
          <a:srcRect t="3538" r="49798" b="48761"/>
          <a:stretch/>
        </p:blipFill>
        <p:spPr>
          <a:xfrm>
            <a:off x="1068514" y="1372227"/>
            <a:ext cx="2824264" cy="2012722"/>
          </a:xfrm>
          <a:prstGeom prst="rect">
            <a:avLst/>
          </a:prstGeom>
          <a:noFill/>
          <a:ln>
            <a:noFill/>
          </a:ln>
        </p:spPr>
      </p:pic>
      <p:pic>
        <p:nvPicPr>
          <p:cNvPr id="8" name="Google Shape;280;p12">
            <a:extLst>
              <a:ext uri="{FF2B5EF4-FFF2-40B4-BE49-F238E27FC236}">
                <a16:creationId xmlns:a16="http://schemas.microsoft.com/office/drawing/2014/main" id="{63FD6C1D-AD7E-4061-B172-D3303FAE0B2A}"/>
              </a:ext>
            </a:extLst>
          </p:cNvPr>
          <p:cNvPicPr preferRelativeResize="0"/>
          <p:nvPr/>
        </p:nvPicPr>
        <p:blipFill rotWithShape="1">
          <a:blip r:embed="rId3">
            <a:alphaModFix/>
          </a:blip>
          <a:srcRect l="48785" t="54993"/>
          <a:stretch/>
        </p:blipFill>
        <p:spPr>
          <a:xfrm>
            <a:off x="5347051" y="4077846"/>
            <a:ext cx="2881277" cy="1898991"/>
          </a:xfrm>
          <a:prstGeom prst="rect">
            <a:avLst/>
          </a:prstGeom>
          <a:noFill/>
          <a:ln>
            <a:noFill/>
          </a:ln>
        </p:spPr>
      </p:pic>
      <p:sp>
        <p:nvSpPr>
          <p:cNvPr id="4" name="Rectangle 3">
            <a:extLst>
              <a:ext uri="{FF2B5EF4-FFF2-40B4-BE49-F238E27FC236}">
                <a16:creationId xmlns:a16="http://schemas.microsoft.com/office/drawing/2014/main" id="{334B18CA-450B-4469-9E91-7D75BC22E4E3}"/>
              </a:ext>
            </a:extLst>
          </p:cNvPr>
          <p:cNvSpPr/>
          <p:nvPr/>
        </p:nvSpPr>
        <p:spPr>
          <a:xfrm>
            <a:off x="1068514" y="3263899"/>
            <a:ext cx="2824264" cy="523220"/>
          </a:xfrm>
          <a:prstGeom prst="rect">
            <a:avLst/>
          </a:prstGeom>
        </p:spPr>
        <p:txBody>
          <a:bodyPr wrap="square">
            <a:spAutoFit/>
          </a:bodyPr>
          <a:lstStyle/>
          <a:p>
            <a:pPr lvl="1" algn="ctr"/>
            <a:r>
              <a:rPr lang="en-US" b="1" dirty="0">
                <a:solidFill>
                  <a:srgbClr val="FF0000"/>
                </a:solidFill>
                <a:latin typeface="Calibri" panose="020F0502020204030204" pitchFamily="34" charset="0"/>
                <a:cs typeface="Calibri" panose="020F0502020204030204" pitchFamily="34" charset="0"/>
                <a:sym typeface="Wingdings" panose="05000000000000000000" pitchFamily="2" charset="2"/>
              </a:rPr>
              <a:t>LOW</a:t>
            </a:r>
            <a:r>
              <a:rPr lang="en-US" b="1" dirty="0">
                <a:latin typeface="Calibri" panose="020F0502020204030204" pitchFamily="34" charset="0"/>
                <a:cs typeface="Calibri" panose="020F0502020204030204" pitchFamily="34" charset="0"/>
              </a:rPr>
              <a:t> indicates low discrepancy between data and estimates model</a:t>
            </a:r>
            <a:endParaRPr lang="en-US" sz="1800" b="1" dirty="0">
              <a:solidFill>
                <a:srgbClr val="FF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764B1F4-5E50-4542-92E7-417E0180BAC3}"/>
              </a:ext>
            </a:extLst>
          </p:cNvPr>
          <p:cNvSpPr/>
          <p:nvPr/>
        </p:nvSpPr>
        <p:spPr>
          <a:xfrm>
            <a:off x="5401138" y="3263899"/>
            <a:ext cx="2944870" cy="523220"/>
          </a:xfrm>
          <a:prstGeom prst="rect">
            <a:avLst/>
          </a:prstGeom>
        </p:spPr>
        <p:txBody>
          <a:bodyPr wrap="square">
            <a:spAutoFit/>
          </a:bodyPr>
          <a:lstStyle/>
          <a:p>
            <a:pPr lvl="1" algn="ctr"/>
            <a:r>
              <a:rPr lang="en-US" b="1" dirty="0">
                <a:solidFill>
                  <a:srgbClr val="FF0000"/>
                </a:solidFill>
                <a:latin typeface="Calibri" panose="020F0502020204030204" pitchFamily="34" charset="0"/>
                <a:cs typeface="Calibri" panose="020F0502020204030204" pitchFamily="34" charset="0"/>
                <a:sym typeface="Wingdings" panose="05000000000000000000" pitchFamily="2" charset="2"/>
              </a:rPr>
              <a:t>HIGH </a:t>
            </a:r>
            <a:r>
              <a:rPr lang="en-US" b="1" dirty="0">
                <a:solidFill>
                  <a:schemeClr val="tx1"/>
                </a:solidFill>
                <a:latin typeface="Calibri" panose="020F0502020204030204" pitchFamily="34" charset="0"/>
                <a:cs typeface="Calibri" panose="020F0502020204030204" pitchFamily="34" charset="0"/>
                <a:sym typeface="Wingdings" panose="05000000000000000000" pitchFamily="2" charset="2"/>
              </a:rPr>
              <a:t>indicates high p</a:t>
            </a:r>
            <a:r>
              <a:rPr lang="en-US" b="1" dirty="0">
                <a:solidFill>
                  <a:schemeClr val="tx1"/>
                </a:solidFill>
                <a:latin typeface="Calibri" panose="020F0502020204030204" pitchFamily="34" charset="0"/>
                <a:cs typeface="Calibri" panose="020F0502020204030204" pitchFamily="34" charset="0"/>
              </a:rPr>
              <a:t>roportion </a:t>
            </a:r>
            <a:r>
              <a:rPr lang="en-US" b="1" dirty="0">
                <a:latin typeface="Calibri" panose="020F0502020204030204" pitchFamily="34" charset="0"/>
                <a:cs typeface="Calibri" panose="020F0502020204030204" pitchFamily="34" charset="0"/>
              </a:rPr>
              <a:t>of variance in DV predictable from IVs</a:t>
            </a:r>
            <a:endParaRPr lang="en-US" sz="1800" b="1" dirty="0">
              <a:solidFill>
                <a:srgbClr val="FF0000"/>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D621F2A-7C44-454C-8D9A-0BAC0A1950F5}"/>
              </a:ext>
            </a:extLst>
          </p:cNvPr>
          <p:cNvSpPr/>
          <p:nvPr/>
        </p:nvSpPr>
        <p:spPr>
          <a:xfrm>
            <a:off x="1067285" y="5916422"/>
            <a:ext cx="2824264" cy="523220"/>
          </a:xfrm>
          <a:prstGeom prst="rect">
            <a:avLst/>
          </a:prstGeom>
        </p:spPr>
        <p:txBody>
          <a:bodyPr wrap="square">
            <a:spAutoFit/>
          </a:bodyPr>
          <a:lstStyle/>
          <a:p>
            <a:pPr lvl="1" algn="ctr"/>
            <a:r>
              <a:rPr lang="en-US" b="1" dirty="0">
                <a:solidFill>
                  <a:srgbClr val="FF0000"/>
                </a:solidFill>
                <a:latin typeface="Calibri" panose="020F0502020204030204" pitchFamily="34" charset="0"/>
                <a:cs typeface="Calibri" panose="020F0502020204030204" pitchFamily="34" charset="0"/>
                <a:sym typeface="Wingdings" panose="05000000000000000000" pitchFamily="2" charset="2"/>
              </a:rPr>
              <a:t>LOW </a:t>
            </a:r>
            <a:r>
              <a:rPr lang="en-US" b="1" dirty="0">
                <a:latin typeface="Calibri" panose="020F0502020204030204" pitchFamily="34" charset="0"/>
                <a:cs typeface="Calibri" panose="020F0502020204030204" pitchFamily="34" charset="0"/>
              </a:rPr>
              <a:t>indicates the model produces </a:t>
            </a:r>
          </a:p>
          <a:p>
            <a:pPr lvl="1" algn="ctr"/>
            <a:r>
              <a:rPr lang="en-US" b="1" dirty="0">
                <a:latin typeface="Calibri" panose="020F0502020204030204" pitchFamily="34" charset="0"/>
                <a:cs typeface="Calibri" panose="020F0502020204030204" pitchFamily="34" charset="0"/>
              </a:rPr>
              <a:t>precise and unbiased estimates</a:t>
            </a:r>
            <a:endParaRPr lang="en-US" sz="1800" b="1" dirty="0">
              <a:solidFill>
                <a:srgbClr val="FF0000"/>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DEBC24B-9FA6-4DB6-B276-8AAD06E1E33B}"/>
              </a:ext>
            </a:extLst>
          </p:cNvPr>
          <p:cNvSpPr/>
          <p:nvPr/>
        </p:nvSpPr>
        <p:spPr>
          <a:xfrm>
            <a:off x="5347050" y="5916422"/>
            <a:ext cx="2881278" cy="523220"/>
          </a:xfrm>
          <a:prstGeom prst="rect">
            <a:avLst/>
          </a:prstGeom>
        </p:spPr>
        <p:txBody>
          <a:bodyPr wrap="square">
            <a:spAutoFit/>
          </a:bodyPr>
          <a:lstStyle/>
          <a:p>
            <a:pPr lvl="1" algn="ctr"/>
            <a:r>
              <a:rPr lang="en-US" b="1" dirty="0">
                <a:solidFill>
                  <a:srgbClr val="FF0000"/>
                </a:solidFill>
                <a:latin typeface="Calibri" panose="020F0502020204030204" pitchFamily="34" charset="0"/>
                <a:cs typeface="Calibri" panose="020F0502020204030204" pitchFamily="34" charset="0"/>
                <a:sym typeface="Wingdings" panose="05000000000000000000" pitchFamily="2" charset="2"/>
              </a:rPr>
              <a:t>LOW </a:t>
            </a:r>
            <a:r>
              <a:rPr lang="en-US" b="1" dirty="0">
                <a:latin typeface="Calibri" panose="020F0502020204030204" pitchFamily="34" charset="0"/>
                <a:cs typeface="Calibri" panose="020F0502020204030204" pitchFamily="34" charset="0"/>
              </a:rPr>
              <a:t>indicates better model fit </a:t>
            </a:r>
          </a:p>
          <a:p>
            <a:pPr lvl="1" algn="ctr"/>
            <a:r>
              <a:rPr lang="en-US" b="1" dirty="0">
                <a:latin typeface="Calibri" panose="020F0502020204030204" pitchFamily="34" charset="0"/>
                <a:cs typeface="Calibri" panose="020F0502020204030204" pitchFamily="34" charset="0"/>
              </a:rPr>
              <a:t>and lower model complexity</a:t>
            </a:r>
            <a:endParaRPr lang="en-US" sz="1800" b="1" dirty="0">
              <a:solidFill>
                <a:srgbClr val="FF0000"/>
              </a:solidFill>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7" name="Google Shape;287;p13"/>
          <p:cNvPicPr preferRelativeResize="0"/>
          <p:nvPr/>
        </p:nvPicPr>
        <p:blipFill rotWithShape="1">
          <a:blip r:embed="rId3">
            <a:alphaModFix/>
          </a:blip>
          <a:srcRect/>
          <a:stretch/>
        </p:blipFill>
        <p:spPr>
          <a:xfrm>
            <a:off x="152400" y="1642997"/>
            <a:ext cx="4540028" cy="4225447"/>
          </a:xfrm>
          <a:prstGeom prst="rect">
            <a:avLst/>
          </a:prstGeom>
          <a:noFill/>
          <a:ln>
            <a:noFill/>
          </a:ln>
        </p:spPr>
      </p:pic>
      <p:sp>
        <p:nvSpPr>
          <p:cNvPr id="288" name="Google Shape;288;p1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2465"/>
              <a:buFont typeface="Calibri"/>
              <a:buNone/>
            </a:pPr>
            <a:r>
              <a:rPr lang="en-US" sz="3500" b="1" dirty="0">
                <a:solidFill>
                  <a:schemeClr val="dk1"/>
                </a:solidFill>
                <a:latin typeface="Calibri"/>
                <a:ea typeface="Calibri"/>
                <a:cs typeface="Calibri"/>
                <a:sym typeface="Calibri"/>
              </a:rPr>
              <a:t>THE BEST REGRESSION MODEL</a:t>
            </a:r>
            <a:endParaRPr sz="3500" b="1" dirty="0">
              <a:solidFill>
                <a:schemeClr val="dk1"/>
              </a:solidFill>
              <a:latin typeface="Calibri"/>
              <a:ea typeface="Calibri"/>
              <a:cs typeface="Calibri"/>
              <a:sym typeface="Calibri"/>
            </a:endParaRPr>
          </a:p>
        </p:txBody>
      </p:sp>
      <p:sp>
        <p:nvSpPr>
          <p:cNvPr id="290" name="Google Shape;290;p13"/>
          <p:cNvSpPr/>
          <p:nvPr/>
        </p:nvSpPr>
        <p:spPr>
          <a:xfrm>
            <a:off x="5484907" y="2375922"/>
            <a:ext cx="3492499" cy="267765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COVID-19 Deaths per 100,000 People = </a:t>
            </a:r>
            <a:endParaRPr dirty="0"/>
          </a:p>
          <a:p>
            <a:pPr marL="0" marR="0" lvl="0" indent="0" algn="l" rtl="0">
              <a:spcBef>
                <a:spcPts val="0"/>
              </a:spcBef>
              <a:spcAft>
                <a:spcPts val="0"/>
              </a:spcAft>
              <a:buNone/>
            </a:pP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33.40</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0.0048*</a:t>
            </a:r>
            <a:r>
              <a:rPr lang="en-US" sz="1500" b="1" dirty="0">
                <a:solidFill>
                  <a:schemeClr val="dk1"/>
                </a:solidFill>
                <a:latin typeface="Calibri"/>
                <a:ea typeface="Calibri"/>
                <a:cs typeface="Calibri"/>
                <a:sym typeface="Calibri"/>
              </a:rPr>
              <a:t>Density</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0.00000026*</a:t>
            </a:r>
            <a:r>
              <a:rPr lang="en-US" sz="1500" b="1" dirty="0">
                <a:solidFill>
                  <a:schemeClr val="dk1"/>
                </a:solidFill>
                <a:latin typeface="Calibri"/>
                <a:ea typeface="Calibri"/>
                <a:cs typeface="Calibri"/>
                <a:sym typeface="Calibri"/>
              </a:rPr>
              <a:t>Density</a:t>
            </a:r>
            <a:r>
              <a:rPr lang="en-US" sz="1500" b="1" baseline="30000" dirty="0">
                <a:solidFill>
                  <a:schemeClr val="dk1"/>
                </a:solidFill>
                <a:latin typeface="Calibri"/>
                <a:ea typeface="Calibri"/>
                <a:cs typeface="Calibri"/>
                <a:sym typeface="Calibri"/>
              </a:rPr>
              <a:t>2</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0.44*</a:t>
            </a:r>
            <a:r>
              <a:rPr lang="en-US" sz="1500" b="1" dirty="0">
                <a:solidFill>
                  <a:schemeClr val="dk1"/>
                </a:solidFill>
                <a:latin typeface="Calibri"/>
                <a:ea typeface="Calibri"/>
                <a:cs typeface="Calibri"/>
                <a:sym typeface="Calibri"/>
              </a:rPr>
              <a:t>Poverty</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0.00092* </a:t>
            </a:r>
            <a:r>
              <a:rPr lang="en-US" sz="1500" b="1" dirty="0" err="1">
                <a:solidFill>
                  <a:schemeClr val="dk1"/>
                </a:solidFill>
                <a:latin typeface="Calibri"/>
                <a:ea typeface="Calibri"/>
                <a:cs typeface="Calibri"/>
                <a:sym typeface="Calibri"/>
              </a:rPr>
              <a:t>IncomePerCapita</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0.66*</a:t>
            </a:r>
            <a:r>
              <a:rPr lang="en-US" sz="1500" b="1" dirty="0" err="1">
                <a:solidFill>
                  <a:schemeClr val="dk1"/>
                </a:solidFill>
                <a:latin typeface="Calibri"/>
                <a:ea typeface="Calibri"/>
                <a:cs typeface="Calibri"/>
                <a:sym typeface="Calibri"/>
              </a:rPr>
              <a:t>SingleParent</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0.19*</a:t>
            </a:r>
            <a:r>
              <a:rPr lang="en-US" sz="1500" b="1" dirty="0">
                <a:solidFill>
                  <a:schemeClr val="dk1"/>
                </a:solidFill>
                <a:latin typeface="Calibri"/>
                <a:ea typeface="Calibri"/>
                <a:cs typeface="Calibri"/>
                <a:sym typeface="Calibri"/>
              </a:rPr>
              <a:t>Minority</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1.44*</a:t>
            </a:r>
            <a:r>
              <a:rPr lang="en-US" sz="1500" b="1" dirty="0" err="1">
                <a:solidFill>
                  <a:schemeClr val="dk1"/>
                </a:solidFill>
                <a:latin typeface="Calibri"/>
                <a:ea typeface="Calibri"/>
                <a:cs typeface="Calibri"/>
                <a:sym typeface="Calibri"/>
              </a:rPr>
              <a:t>CrowdedRooms</a:t>
            </a:r>
            <a:endParaRPr dirty="0"/>
          </a:p>
          <a:p>
            <a:pPr marL="0" marR="0" lvl="0" indent="0" algn="l" rtl="0">
              <a:spcBef>
                <a:spcPts val="0"/>
              </a:spcBef>
              <a:spcAft>
                <a:spcPts val="0"/>
              </a:spcAft>
              <a:buNone/>
            </a:pPr>
            <a:r>
              <a:rPr lang="en-US" sz="1500" dirty="0">
                <a:solidFill>
                  <a:schemeClr val="dk1"/>
                </a:solidFill>
                <a:latin typeface="Calibri"/>
                <a:ea typeface="Calibri"/>
                <a:cs typeface="Calibri"/>
                <a:sym typeface="Calibri"/>
              </a:rPr>
              <a:t>+ 	0.41*</a:t>
            </a:r>
            <a:r>
              <a:rPr lang="en-US" sz="1500" b="1" dirty="0" err="1">
                <a:solidFill>
                  <a:schemeClr val="dk1"/>
                </a:solidFill>
                <a:latin typeface="Calibri"/>
                <a:ea typeface="Calibri"/>
                <a:cs typeface="Calibri"/>
                <a:sym typeface="Calibri"/>
              </a:rPr>
              <a:t>NoVehicle</a:t>
            </a:r>
            <a:endParaRPr dirty="0"/>
          </a:p>
        </p:txBody>
      </p:sp>
      <p:sp>
        <p:nvSpPr>
          <p:cNvPr id="291" name="Google Shape;291;p13"/>
          <p:cNvSpPr/>
          <p:nvPr/>
        </p:nvSpPr>
        <p:spPr>
          <a:xfrm>
            <a:off x="4572000" y="1524001"/>
            <a:ext cx="704850" cy="4381500"/>
          </a:xfrm>
          <a:prstGeom prst="rightBrace">
            <a:avLst>
              <a:gd name="adj1" fmla="val 8333"/>
              <a:gd name="adj2" fmla="val 5000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Rectangle 7">
            <a:extLst>
              <a:ext uri="{FF2B5EF4-FFF2-40B4-BE49-F238E27FC236}">
                <a16:creationId xmlns:a16="http://schemas.microsoft.com/office/drawing/2014/main" id="{93800C24-DB10-4623-9B80-0F15E0F6CA80}"/>
              </a:ext>
            </a:extLst>
          </p:cNvPr>
          <p:cNvSpPr/>
          <p:nvPr/>
        </p:nvSpPr>
        <p:spPr>
          <a:xfrm>
            <a:off x="3887287" y="5460460"/>
            <a:ext cx="522585" cy="149955"/>
          </a:xfrm>
          <a:prstGeom prst="rect">
            <a:avLst/>
          </a:prstGeom>
          <a:solidFill>
            <a:schemeClr val="accent4">
              <a:alpha val="4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4" descr="A picture containing person, indoor, man, bed&#10;&#10;Description automatically generated"/>
          <p:cNvPicPr preferRelativeResize="0"/>
          <p:nvPr/>
        </p:nvPicPr>
        <p:blipFill rotWithShape="1">
          <a:blip r:embed="rId3">
            <a:alphaModFix/>
          </a:blip>
          <a:srcRect l="98" r="-75" b="6679"/>
          <a:stretch/>
        </p:blipFill>
        <p:spPr>
          <a:xfrm>
            <a:off x="152400" y="1524000"/>
            <a:ext cx="8839198" cy="4991100"/>
          </a:xfrm>
          <a:prstGeom prst="rect">
            <a:avLst/>
          </a:prstGeom>
          <a:noFill/>
          <a:ln>
            <a:noFill/>
          </a:ln>
        </p:spPr>
      </p:pic>
      <p:sp>
        <p:nvSpPr>
          <p:cNvPr id="298" name="Google Shape;298;p14"/>
          <p:cNvSpPr txBox="1">
            <a:spLocks noGrp="1"/>
          </p:cNvSpPr>
          <p:nvPr>
            <p:ph type="title"/>
          </p:nvPr>
        </p:nvSpPr>
        <p:spPr>
          <a:xfrm>
            <a:off x="152401" y="342900"/>
            <a:ext cx="8839199" cy="83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CONCLUSION</a:t>
            </a:r>
            <a:endParaRPr sz="3500" dirty="0"/>
          </a:p>
        </p:txBody>
      </p:sp>
      <p:sp>
        <p:nvSpPr>
          <p:cNvPr id="299" name="Google Shape;299;p14"/>
          <p:cNvSpPr/>
          <p:nvPr/>
        </p:nvSpPr>
        <p:spPr>
          <a:xfrm>
            <a:off x="152400" y="4464050"/>
            <a:ext cx="8821926"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u="sng">
                <a:solidFill>
                  <a:schemeClr val="lt1"/>
                </a:solidFill>
                <a:latin typeface="Calibri"/>
                <a:ea typeface="Calibri"/>
                <a:cs typeface="Calibri"/>
                <a:sym typeface="Calibri"/>
              </a:rPr>
              <a:t>Social vulnerability factors</a:t>
            </a:r>
            <a:r>
              <a:rPr lang="en-US" sz="2400" b="1">
                <a:solidFill>
                  <a:schemeClr val="lt1"/>
                </a:solidFill>
                <a:latin typeface="Calibri"/>
                <a:ea typeface="Calibri"/>
                <a:cs typeface="Calibri"/>
                <a:sym typeface="Calibri"/>
              </a:rPr>
              <a:t> and </a:t>
            </a:r>
            <a:r>
              <a:rPr lang="en-US" sz="2400" b="1" u="sng">
                <a:solidFill>
                  <a:schemeClr val="lt1"/>
                </a:solidFill>
                <a:latin typeface="Calibri"/>
                <a:ea typeface="Calibri"/>
                <a:cs typeface="Calibri"/>
                <a:sym typeface="Calibri"/>
              </a:rPr>
              <a:t>population density</a:t>
            </a:r>
            <a:r>
              <a:rPr lang="en-US" sz="2400" b="1">
                <a:solidFill>
                  <a:schemeClr val="lt1"/>
                </a:solidFill>
                <a:latin typeface="Calibri"/>
                <a:ea typeface="Calibri"/>
                <a:cs typeface="Calibri"/>
                <a:sym typeface="Calibri"/>
              </a:rPr>
              <a:t> have a statistically significant impact on </a:t>
            </a:r>
            <a:r>
              <a:rPr lang="en-US" sz="2400" b="1" u="sng">
                <a:solidFill>
                  <a:schemeClr val="lt1"/>
                </a:solidFill>
                <a:latin typeface="Calibri"/>
                <a:ea typeface="Calibri"/>
                <a:cs typeface="Calibri"/>
                <a:sym typeface="Calibri"/>
              </a:rPr>
              <a:t>COVID-19 fatality rates</a:t>
            </a:r>
            <a:r>
              <a:rPr lang="en-US" sz="2400" b="1">
                <a:solidFill>
                  <a:schemeClr val="lt1"/>
                </a:solidFill>
                <a:latin typeface="Calibri"/>
                <a:ea typeface="Calibri"/>
                <a:cs typeface="Calibri"/>
                <a:sym typeface="Calibri"/>
              </a:rPr>
              <a:t> across the United States of America</a:t>
            </a:r>
            <a:endParaRPr/>
          </a:p>
        </p:txBody>
      </p:sp>
    </p:spTree>
    <p:extLst>
      <p:ext uri="{BB962C8B-B14F-4D97-AF65-F5344CB8AC3E}">
        <p14:creationId xmlns:p14="http://schemas.microsoft.com/office/powerpoint/2010/main" val="1567300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14"/>
          <p:cNvSpPr txBox="1">
            <a:spLocks noGrp="1"/>
          </p:cNvSpPr>
          <p:nvPr>
            <p:ph type="title"/>
          </p:nvPr>
        </p:nvSpPr>
        <p:spPr>
          <a:xfrm>
            <a:off x="152401" y="342900"/>
            <a:ext cx="8991599" cy="83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500" b="1" dirty="0"/>
              <a:t>7 SOCIAL VULNERABILITY</a:t>
            </a:r>
            <a:r>
              <a:rPr lang="en-US" sz="3500" b="1" dirty="0">
                <a:latin typeface="Calibri"/>
                <a:ea typeface="Calibri"/>
                <a:cs typeface="Calibri"/>
                <a:sym typeface="Calibri"/>
              </a:rPr>
              <a:t> FACTORS INFLUENCING COVID-19 FATALITY</a:t>
            </a:r>
            <a:endParaRPr lang="en-US" sz="3500" dirty="0"/>
          </a:p>
        </p:txBody>
      </p:sp>
      <p:pic>
        <p:nvPicPr>
          <p:cNvPr id="6" name="Google Shape;305;p15" descr="A group of people standing in front of a crowd&#10;&#10;Description automatically generated">
            <a:extLst>
              <a:ext uri="{FF2B5EF4-FFF2-40B4-BE49-F238E27FC236}">
                <a16:creationId xmlns:a16="http://schemas.microsoft.com/office/drawing/2014/main" id="{EAC173F4-7867-4E8D-8453-04F6BED5E389}"/>
              </a:ext>
            </a:extLst>
          </p:cNvPr>
          <p:cNvPicPr preferRelativeResize="0"/>
          <p:nvPr/>
        </p:nvPicPr>
        <p:blipFill rotWithShape="1">
          <a:blip r:embed="rId3">
            <a:alphaModFix/>
          </a:blip>
          <a:srcRect l="-1" r="40369"/>
          <a:stretch/>
        </p:blipFill>
        <p:spPr>
          <a:xfrm>
            <a:off x="1126234" y="2020444"/>
            <a:ext cx="1947672" cy="1943100"/>
          </a:xfrm>
          <a:prstGeom prst="rect">
            <a:avLst/>
          </a:prstGeom>
          <a:noFill/>
          <a:ln>
            <a:noFill/>
          </a:ln>
        </p:spPr>
      </p:pic>
      <p:pic>
        <p:nvPicPr>
          <p:cNvPr id="7" name="Google Shape;314;p16" descr="A picture containing road, building, outdoor, bicycle&#10;&#10;Description automatically generated">
            <a:extLst>
              <a:ext uri="{FF2B5EF4-FFF2-40B4-BE49-F238E27FC236}">
                <a16:creationId xmlns:a16="http://schemas.microsoft.com/office/drawing/2014/main" id="{9E20B07C-FB79-42BE-8CA9-E2A505DA84A0}"/>
              </a:ext>
            </a:extLst>
          </p:cNvPr>
          <p:cNvPicPr preferRelativeResize="0"/>
          <p:nvPr/>
        </p:nvPicPr>
        <p:blipFill rotWithShape="1">
          <a:blip r:embed="rId4">
            <a:alphaModFix/>
          </a:blip>
          <a:srcRect l="28964" t="20658" r="14438" b="11583"/>
          <a:stretch/>
        </p:blipFill>
        <p:spPr>
          <a:xfrm>
            <a:off x="3433403" y="2026012"/>
            <a:ext cx="1947671" cy="1943099"/>
          </a:xfrm>
          <a:prstGeom prst="rect">
            <a:avLst/>
          </a:prstGeom>
          <a:noFill/>
          <a:ln>
            <a:noFill/>
          </a:ln>
        </p:spPr>
      </p:pic>
      <p:pic>
        <p:nvPicPr>
          <p:cNvPr id="9" name="Google Shape;340;p19" descr="A person standing in front of a sunset&#10;&#10;Description automatically generated">
            <a:extLst>
              <a:ext uri="{FF2B5EF4-FFF2-40B4-BE49-F238E27FC236}">
                <a16:creationId xmlns:a16="http://schemas.microsoft.com/office/drawing/2014/main" id="{F2E7EDCA-32BD-4D71-8C68-D221D4DAADF1}"/>
              </a:ext>
            </a:extLst>
          </p:cNvPr>
          <p:cNvPicPr preferRelativeResize="0"/>
          <p:nvPr/>
        </p:nvPicPr>
        <p:blipFill rotWithShape="1">
          <a:blip r:embed="rId5">
            <a:alphaModFix/>
          </a:blip>
          <a:srcRect l="19301" t="5415" r="24100" b="5415"/>
          <a:stretch/>
        </p:blipFill>
        <p:spPr>
          <a:xfrm>
            <a:off x="165102" y="4691743"/>
            <a:ext cx="1947671" cy="1943100"/>
          </a:xfrm>
          <a:prstGeom prst="rect">
            <a:avLst/>
          </a:prstGeom>
          <a:noFill/>
          <a:ln>
            <a:noFill/>
          </a:ln>
        </p:spPr>
      </p:pic>
      <p:pic>
        <p:nvPicPr>
          <p:cNvPr id="10" name="Google Shape;348;p20">
            <a:extLst>
              <a:ext uri="{FF2B5EF4-FFF2-40B4-BE49-F238E27FC236}">
                <a16:creationId xmlns:a16="http://schemas.microsoft.com/office/drawing/2014/main" id="{715085F7-8D66-4278-BB99-7DCB6AA00B77}"/>
              </a:ext>
            </a:extLst>
          </p:cNvPr>
          <p:cNvPicPr preferRelativeResize="0"/>
          <p:nvPr/>
        </p:nvPicPr>
        <p:blipFill rotWithShape="1">
          <a:blip r:embed="rId6"/>
          <a:srcRect r="25870"/>
          <a:stretch/>
        </p:blipFill>
        <p:spPr>
          <a:xfrm>
            <a:off x="4673767" y="4691741"/>
            <a:ext cx="2108201" cy="1943099"/>
          </a:xfrm>
          <a:prstGeom prst="rect">
            <a:avLst/>
          </a:prstGeom>
          <a:noFill/>
          <a:ln>
            <a:noFill/>
          </a:ln>
        </p:spPr>
      </p:pic>
      <p:pic>
        <p:nvPicPr>
          <p:cNvPr id="12" name="Google Shape;365;p22" descr="A person standing in front of a subway train&#10;&#10;Description automatically generated">
            <a:extLst>
              <a:ext uri="{FF2B5EF4-FFF2-40B4-BE49-F238E27FC236}">
                <a16:creationId xmlns:a16="http://schemas.microsoft.com/office/drawing/2014/main" id="{3C511C9F-B078-49D2-B76A-96A78B6F5A69}"/>
              </a:ext>
            </a:extLst>
          </p:cNvPr>
          <p:cNvPicPr preferRelativeResize="0"/>
          <p:nvPr/>
        </p:nvPicPr>
        <p:blipFill rotWithShape="1">
          <a:blip r:embed="rId7">
            <a:alphaModFix/>
          </a:blip>
          <a:srcRect l="14985" t="12356" r="28550" b="12356"/>
          <a:stretch/>
        </p:blipFill>
        <p:spPr>
          <a:xfrm>
            <a:off x="7053071" y="4691741"/>
            <a:ext cx="1943101" cy="1943101"/>
          </a:xfrm>
          <a:prstGeom prst="rect">
            <a:avLst/>
          </a:prstGeom>
          <a:noFill/>
          <a:ln>
            <a:noFill/>
          </a:ln>
        </p:spPr>
      </p:pic>
      <p:pic>
        <p:nvPicPr>
          <p:cNvPr id="13" name="Google Shape;322;p17" descr="A close up of a piece of paper&#10;&#10;Description automatically generated">
            <a:extLst>
              <a:ext uri="{FF2B5EF4-FFF2-40B4-BE49-F238E27FC236}">
                <a16:creationId xmlns:a16="http://schemas.microsoft.com/office/drawing/2014/main" id="{45AD57A2-1F31-4B80-8E8E-983A99E02E65}"/>
              </a:ext>
            </a:extLst>
          </p:cNvPr>
          <p:cNvPicPr preferRelativeResize="0"/>
          <p:nvPr/>
        </p:nvPicPr>
        <p:blipFill rotWithShape="1">
          <a:blip r:embed="rId8">
            <a:alphaModFix/>
          </a:blip>
          <a:srcRect l="29556" t="15551" r="13845" b="-207"/>
          <a:stretch/>
        </p:blipFill>
        <p:spPr>
          <a:xfrm>
            <a:off x="5727868" y="2026011"/>
            <a:ext cx="1947671" cy="1943100"/>
          </a:xfrm>
          <a:prstGeom prst="rect">
            <a:avLst/>
          </a:prstGeom>
          <a:noFill/>
          <a:ln>
            <a:noFill/>
          </a:ln>
        </p:spPr>
      </p:pic>
      <p:sp>
        <p:nvSpPr>
          <p:cNvPr id="2" name="Rectangle 1">
            <a:extLst>
              <a:ext uri="{FF2B5EF4-FFF2-40B4-BE49-F238E27FC236}">
                <a16:creationId xmlns:a16="http://schemas.microsoft.com/office/drawing/2014/main" id="{4CF43E13-6213-714E-BA20-8731ED168213}"/>
              </a:ext>
            </a:extLst>
          </p:cNvPr>
          <p:cNvSpPr/>
          <p:nvPr/>
        </p:nvSpPr>
        <p:spPr>
          <a:xfrm>
            <a:off x="1554886" y="1489829"/>
            <a:ext cx="1090363"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DENSITY</a:t>
            </a:r>
            <a:endParaRPr lang="en-US" sz="2000" dirty="0">
              <a:solidFill>
                <a:schemeClr val="tx1"/>
              </a:solidFill>
            </a:endParaRPr>
          </a:p>
        </p:txBody>
      </p:sp>
      <p:sp>
        <p:nvSpPr>
          <p:cNvPr id="14" name="Rectangle 13">
            <a:extLst>
              <a:ext uri="{FF2B5EF4-FFF2-40B4-BE49-F238E27FC236}">
                <a16:creationId xmlns:a16="http://schemas.microsoft.com/office/drawing/2014/main" id="{F9CB829B-36EA-1148-B6F6-0A5D7C718DC1}"/>
              </a:ext>
            </a:extLst>
          </p:cNvPr>
          <p:cNvSpPr/>
          <p:nvPr/>
        </p:nvSpPr>
        <p:spPr>
          <a:xfrm>
            <a:off x="3819576" y="1504766"/>
            <a:ext cx="1175322" cy="400110"/>
          </a:xfrm>
          <a:prstGeom prst="rect">
            <a:avLst/>
          </a:prstGeom>
        </p:spPr>
        <p:txBody>
          <a:bodyPr wrap="none">
            <a:spAutoFit/>
          </a:bodyPr>
          <a:lstStyle/>
          <a:p>
            <a:pPr lvl="0"/>
            <a:r>
              <a:rPr lang="en-US" sz="2000" b="1" dirty="0">
                <a:solidFill>
                  <a:schemeClr val="tx1"/>
                </a:solidFill>
                <a:latin typeface="Calibri"/>
                <a:cs typeface="Calibri"/>
                <a:sym typeface="Calibri"/>
              </a:rPr>
              <a:t>POVERTY</a:t>
            </a:r>
            <a:endParaRPr lang="en-US" sz="2000" dirty="0">
              <a:solidFill>
                <a:schemeClr val="tx1"/>
              </a:solidFill>
            </a:endParaRPr>
          </a:p>
        </p:txBody>
      </p:sp>
      <p:sp>
        <p:nvSpPr>
          <p:cNvPr id="15" name="Rectangle 14">
            <a:extLst>
              <a:ext uri="{FF2B5EF4-FFF2-40B4-BE49-F238E27FC236}">
                <a16:creationId xmlns:a16="http://schemas.microsoft.com/office/drawing/2014/main" id="{43847AD5-80F9-1D40-B99C-5DF55263679E}"/>
              </a:ext>
            </a:extLst>
          </p:cNvPr>
          <p:cNvSpPr/>
          <p:nvPr/>
        </p:nvSpPr>
        <p:spPr>
          <a:xfrm>
            <a:off x="5528719" y="1527931"/>
            <a:ext cx="2380780"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PER CAPITA INCOME</a:t>
            </a:r>
            <a:endParaRPr lang="en-US" sz="2000" dirty="0">
              <a:solidFill>
                <a:schemeClr val="tx1"/>
              </a:solidFill>
            </a:endParaRPr>
          </a:p>
        </p:txBody>
      </p:sp>
      <p:sp>
        <p:nvSpPr>
          <p:cNvPr id="16" name="Rectangle 15">
            <a:extLst>
              <a:ext uri="{FF2B5EF4-FFF2-40B4-BE49-F238E27FC236}">
                <a16:creationId xmlns:a16="http://schemas.microsoft.com/office/drawing/2014/main" id="{F68C1B1D-C2AB-DA4F-B9EC-39761F7B77CA}"/>
              </a:ext>
            </a:extLst>
          </p:cNvPr>
          <p:cNvSpPr/>
          <p:nvPr/>
        </p:nvSpPr>
        <p:spPr>
          <a:xfrm>
            <a:off x="211439" y="4316062"/>
            <a:ext cx="1854995"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SINGLE PARENT</a:t>
            </a:r>
            <a:endParaRPr lang="en-US" sz="2000" dirty="0">
              <a:solidFill>
                <a:schemeClr val="tx1"/>
              </a:solidFill>
            </a:endParaRPr>
          </a:p>
        </p:txBody>
      </p:sp>
      <p:sp>
        <p:nvSpPr>
          <p:cNvPr id="17" name="Rectangle 16">
            <a:extLst>
              <a:ext uri="{FF2B5EF4-FFF2-40B4-BE49-F238E27FC236}">
                <a16:creationId xmlns:a16="http://schemas.microsoft.com/office/drawing/2014/main" id="{322174CA-B1C7-5743-90FB-ED4BB6FD5752}"/>
              </a:ext>
            </a:extLst>
          </p:cNvPr>
          <p:cNvSpPr/>
          <p:nvPr/>
        </p:nvSpPr>
        <p:spPr>
          <a:xfrm>
            <a:off x="2787232" y="4321381"/>
            <a:ext cx="1292341"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MINORITY</a:t>
            </a:r>
            <a:endParaRPr lang="en-US" sz="2000" dirty="0">
              <a:solidFill>
                <a:schemeClr val="tx1"/>
              </a:solidFill>
            </a:endParaRPr>
          </a:p>
        </p:txBody>
      </p:sp>
      <p:sp>
        <p:nvSpPr>
          <p:cNvPr id="18" name="Rectangle 17">
            <a:extLst>
              <a:ext uri="{FF2B5EF4-FFF2-40B4-BE49-F238E27FC236}">
                <a16:creationId xmlns:a16="http://schemas.microsoft.com/office/drawing/2014/main" id="{FABB8FF4-8DE7-BB4C-A8FC-7BAA2FAAD938}"/>
              </a:ext>
            </a:extLst>
          </p:cNvPr>
          <p:cNvSpPr/>
          <p:nvPr/>
        </p:nvSpPr>
        <p:spPr>
          <a:xfrm>
            <a:off x="4636061" y="4316062"/>
            <a:ext cx="2183611"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CROWDED HOMES</a:t>
            </a:r>
            <a:endParaRPr lang="en-US" sz="2000" dirty="0">
              <a:solidFill>
                <a:schemeClr val="tx1"/>
              </a:solidFill>
            </a:endParaRPr>
          </a:p>
        </p:txBody>
      </p:sp>
      <p:pic>
        <p:nvPicPr>
          <p:cNvPr id="20" name="Google Shape;348;p20" descr="A picture containing table, cake, sitting, birthday&#10;&#10;Description automatically generated">
            <a:extLst>
              <a:ext uri="{FF2B5EF4-FFF2-40B4-BE49-F238E27FC236}">
                <a16:creationId xmlns:a16="http://schemas.microsoft.com/office/drawing/2014/main" id="{FF122EF2-1DFD-7540-A6B9-81F4C233F60D}"/>
              </a:ext>
            </a:extLst>
          </p:cNvPr>
          <p:cNvPicPr preferRelativeResize="0"/>
          <p:nvPr/>
        </p:nvPicPr>
        <p:blipFill rotWithShape="1">
          <a:blip r:embed="rId9">
            <a:alphaModFix/>
          </a:blip>
          <a:srcRect t="12115" r="43402"/>
          <a:stretch/>
        </p:blipFill>
        <p:spPr>
          <a:xfrm>
            <a:off x="2459568" y="4710605"/>
            <a:ext cx="1947671" cy="1943100"/>
          </a:xfrm>
          <a:prstGeom prst="rect">
            <a:avLst/>
          </a:prstGeom>
          <a:noFill/>
          <a:ln>
            <a:noFill/>
          </a:ln>
        </p:spPr>
      </p:pic>
      <p:sp>
        <p:nvSpPr>
          <p:cNvPr id="21" name="Rectangle 20">
            <a:extLst>
              <a:ext uri="{FF2B5EF4-FFF2-40B4-BE49-F238E27FC236}">
                <a16:creationId xmlns:a16="http://schemas.microsoft.com/office/drawing/2014/main" id="{B26B390E-B490-0A44-8A9B-AF4A09C2EF91}"/>
              </a:ext>
            </a:extLst>
          </p:cNvPr>
          <p:cNvSpPr/>
          <p:nvPr/>
        </p:nvSpPr>
        <p:spPr>
          <a:xfrm>
            <a:off x="7286634" y="4299610"/>
            <a:ext cx="1462260"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NO VEHICLE</a:t>
            </a:r>
            <a:endParaRPr lang="en-US" sz="20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 descr="A close up of a newspaper&#10;&#10;Description automatically generated"/>
          <p:cNvPicPr preferRelativeResize="0"/>
          <p:nvPr/>
        </p:nvPicPr>
        <p:blipFill rotWithShape="1">
          <a:blip r:embed="rId3">
            <a:alphaModFix/>
          </a:blip>
          <a:srcRect/>
          <a:stretch/>
        </p:blipFill>
        <p:spPr>
          <a:xfrm>
            <a:off x="5315261" y="1524002"/>
            <a:ext cx="3676340" cy="2522054"/>
          </a:xfrm>
          <a:prstGeom prst="rect">
            <a:avLst/>
          </a:prstGeom>
          <a:noFill/>
          <a:ln>
            <a:noFill/>
          </a:ln>
        </p:spPr>
      </p:pic>
      <p:sp>
        <p:nvSpPr>
          <p:cNvPr id="113" name="Google Shape;113;p2"/>
          <p:cNvSpPr txBox="1">
            <a:spLocks noGrp="1"/>
          </p:cNvSpPr>
          <p:nvPr>
            <p:ph type="title"/>
          </p:nvPr>
        </p:nvSpPr>
        <p:spPr>
          <a:xfrm>
            <a:off x="152401" y="342900"/>
            <a:ext cx="8839199" cy="83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COVID-19 CAUSES HIGH DEATH TOLL </a:t>
            </a:r>
            <a:endParaRPr lang="en-US" sz="3500" dirty="0"/>
          </a:p>
        </p:txBody>
      </p:sp>
      <p:pic>
        <p:nvPicPr>
          <p:cNvPr id="114" name="Google Shape;114;p2"/>
          <p:cNvPicPr preferRelativeResize="0">
            <a:picLocks noGrp="1"/>
          </p:cNvPicPr>
          <p:nvPr>
            <p:ph type="body" idx="1"/>
          </p:nvPr>
        </p:nvPicPr>
        <p:blipFill rotWithShape="1">
          <a:blip r:embed="rId4">
            <a:alphaModFix/>
          </a:blip>
          <a:srcRect/>
          <a:stretch/>
        </p:blipFill>
        <p:spPr>
          <a:xfrm>
            <a:off x="4086225" y="3740152"/>
            <a:ext cx="4905375" cy="2774947"/>
          </a:xfrm>
          <a:prstGeom prst="rect">
            <a:avLst/>
          </a:prstGeom>
          <a:noFill/>
          <a:ln>
            <a:noFill/>
          </a:ln>
        </p:spPr>
      </p:pic>
      <p:pic>
        <p:nvPicPr>
          <p:cNvPr id="115" name="Google Shape;115;p2" descr="A close up of a newspaper&#10;&#10;Description automatically generated"/>
          <p:cNvPicPr preferRelativeResize="0"/>
          <p:nvPr/>
        </p:nvPicPr>
        <p:blipFill rotWithShape="1">
          <a:blip r:embed="rId5">
            <a:alphaModFix/>
          </a:blip>
          <a:srcRect t="25375"/>
          <a:stretch/>
        </p:blipFill>
        <p:spPr>
          <a:xfrm>
            <a:off x="171760" y="1524001"/>
            <a:ext cx="5143500" cy="2630410"/>
          </a:xfrm>
          <a:prstGeom prst="rect">
            <a:avLst/>
          </a:prstGeom>
          <a:noFill/>
          <a:ln>
            <a:noFill/>
          </a:ln>
        </p:spPr>
      </p:pic>
      <p:pic>
        <p:nvPicPr>
          <p:cNvPr id="116" name="Google Shape;116;p2" descr="A close up of a newspaper&#10;&#10;Description automatically generated"/>
          <p:cNvPicPr preferRelativeResize="0"/>
          <p:nvPr/>
        </p:nvPicPr>
        <p:blipFill rotWithShape="1">
          <a:blip r:embed="rId6">
            <a:alphaModFix/>
          </a:blip>
          <a:srcRect/>
          <a:stretch/>
        </p:blipFill>
        <p:spPr>
          <a:xfrm>
            <a:off x="165409" y="2914650"/>
            <a:ext cx="5850450" cy="3600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15" descr="A group of people standing in front of a crowd&#10;&#10;Description automatically generated"/>
          <p:cNvPicPr preferRelativeResize="0"/>
          <p:nvPr/>
        </p:nvPicPr>
        <p:blipFill rotWithShape="1">
          <a:blip r:embed="rId3">
            <a:alphaModFix/>
          </a:blip>
          <a:srcRect/>
          <a:stretch/>
        </p:blipFill>
        <p:spPr>
          <a:xfrm>
            <a:off x="152399" y="1523999"/>
            <a:ext cx="8839199" cy="4982093"/>
          </a:xfrm>
          <a:prstGeom prst="rect">
            <a:avLst/>
          </a:prstGeom>
          <a:noFill/>
          <a:ln>
            <a:noFill/>
          </a:ln>
        </p:spPr>
      </p:pic>
      <p:sp>
        <p:nvSpPr>
          <p:cNvPr id="306" name="Google Shape;306;p15"/>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POPULATION DENSITY</a:t>
            </a:r>
            <a:endParaRPr sz="3500" b="1" dirty="0">
              <a:solidFill>
                <a:schemeClr val="dk1"/>
              </a:solidFill>
              <a:latin typeface="Calibri"/>
              <a:ea typeface="Calibri"/>
              <a:cs typeface="Calibri"/>
              <a:sym typeface="Calibri"/>
            </a:endParaRPr>
          </a:p>
        </p:txBody>
      </p:sp>
      <p:sp>
        <p:nvSpPr>
          <p:cNvPr id="307" name="Google Shape;307;p15"/>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u="sng" dirty="0">
                <a:solidFill>
                  <a:schemeClr val="lt1"/>
                </a:solidFill>
                <a:latin typeface="Calibri"/>
                <a:ea typeface="Calibri"/>
                <a:cs typeface="Calibri"/>
                <a:sym typeface="Calibri"/>
              </a:rPr>
              <a:t>Population density</a:t>
            </a:r>
            <a:r>
              <a:rPr lang="en-US" sz="2400" b="1" dirty="0">
                <a:solidFill>
                  <a:schemeClr val="lt1"/>
                </a:solidFill>
                <a:latin typeface="Calibri"/>
                <a:ea typeface="Calibri"/>
                <a:cs typeface="Calibri"/>
                <a:sym typeface="Calibri"/>
              </a:rPr>
              <a:t> </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is a highly significant predictor </a:t>
            </a:r>
            <a:endParaRPr dirty="0"/>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of increased COVID-19 fatality rates</a:t>
            </a:r>
            <a:endParaRPr dirty="0"/>
          </a:p>
        </p:txBody>
      </p:sp>
      <p:sp>
        <p:nvSpPr>
          <p:cNvPr id="5" name="Rectangle 4">
            <a:extLst>
              <a:ext uri="{FF2B5EF4-FFF2-40B4-BE49-F238E27FC236}">
                <a16:creationId xmlns:a16="http://schemas.microsoft.com/office/drawing/2014/main" id="{D18A9075-0EF2-7F4D-8492-4584725D1BCA}"/>
              </a:ext>
            </a:extLst>
          </p:cNvPr>
          <p:cNvSpPr/>
          <p:nvPr/>
        </p:nvSpPr>
        <p:spPr>
          <a:xfrm>
            <a:off x="2524802" y="1189008"/>
            <a:ext cx="4094391" cy="307777"/>
          </a:xfrm>
          <a:prstGeom prst="rect">
            <a:avLst/>
          </a:prstGeom>
        </p:spPr>
        <p:txBody>
          <a:bodyPr wrap="none">
            <a:spAutoFit/>
          </a:bodyPr>
          <a:lstStyle/>
          <a:p>
            <a:r>
              <a:rPr lang="en-US" dirty="0"/>
              <a:t>Increased density predicts increased fatality rates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Google Shape;306;p15"/>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POPULATION DENSITY</a:t>
            </a:r>
            <a:endParaRPr sz="3500" b="1" dirty="0">
              <a:solidFill>
                <a:schemeClr val="dk1"/>
              </a:solidFill>
              <a:latin typeface="Calibri"/>
              <a:ea typeface="Calibri"/>
              <a:cs typeface="Calibri"/>
              <a:sym typeface="Calibri"/>
            </a:endParaRPr>
          </a:p>
        </p:txBody>
      </p:sp>
      <p:pic>
        <p:nvPicPr>
          <p:cNvPr id="12" name="Picture 11" descr="A close up of a map&#10;&#10;Description automatically generated">
            <a:extLst>
              <a:ext uri="{FF2B5EF4-FFF2-40B4-BE49-F238E27FC236}">
                <a16:creationId xmlns:a16="http://schemas.microsoft.com/office/drawing/2014/main" id="{CB94E60F-17C0-AF44-A57F-7E5444E2CE1B}"/>
              </a:ext>
            </a:extLst>
          </p:cNvPr>
          <p:cNvPicPr>
            <a:picLocks noChangeAspect="1"/>
          </p:cNvPicPr>
          <p:nvPr/>
        </p:nvPicPr>
        <p:blipFill>
          <a:blip r:embed="rId3"/>
          <a:stretch>
            <a:fillRect/>
          </a:stretch>
        </p:blipFill>
        <p:spPr>
          <a:xfrm>
            <a:off x="4525467" y="1867673"/>
            <a:ext cx="4501344" cy="4277396"/>
          </a:xfrm>
          <a:prstGeom prst="rect">
            <a:avLst/>
          </a:prstGeom>
          <a:ln w="19050">
            <a:noFill/>
          </a:ln>
        </p:spPr>
      </p:pic>
      <p:pic>
        <p:nvPicPr>
          <p:cNvPr id="13" name="Picture 12" descr="A close up of text on a white background&#10;&#10;Description automatically generated">
            <a:extLst>
              <a:ext uri="{FF2B5EF4-FFF2-40B4-BE49-F238E27FC236}">
                <a16:creationId xmlns:a16="http://schemas.microsoft.com/office/drawing/2014/main" id="{D5087ADF-B500-FB4C-8A7C-0E4561D1A58E}"/>
              </a:ext>
            </a:extLst>
          </p:cNvPr>
          <p:cNvPicPr>
            <a:picLocks noChangeAspect="1"/>
          </p:cNvPicPr>
          <p:nvPr/>
        </p:nvPicPr>
        <p:blipFill rotWithShape="1">
          <a:blip r:embed="rId4"/>
          <a:srcRect t="6135"/>
          <a:stretch/>
        </p:blipFill>
        <p:spPr>
          <a:xfrm>
            <a:off x="204982" y="3014318"/>
            <a:ext cx="3781035" cy="3501336"/>
          </a:xfrm>
          <a:prstGeom prst="rect">
            <a:avLst/>
          </a:prstGeom>
        </p:spPr>
      </p:pic>
      <p:sp>
        <p:nvSpPr>
          <p:cNvPr id="14" name="TextBox 13">
            <a:extLst>
              <a:ext uri="{FF2B5EF4-FFF2-40B4-BE49-F238E27FC236}">
                <a16:creationId xmlns:a16="http://schemas.microsoft.com/office/drawing/2014/main" id="{8E41F0D1-65EE-1945-A2DA-95FB889FDC9F}"/>
              </a:ext>
            </a:extLst>
          </p:cNvPr>
          <p:cNvSpPr txBox="1"/>
          <p:nvPr/>
        </p:nvSpPr>
        <p:spPr>
          <a:xfrm>
            <a:off x="100521" y="2842734"/>
            <a:ext cx="3686564"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Population Density vs. COVID-19 Fatalities per 100,000 </a:t>
            </a:r>
          </a:p>
        </p:txBody>
      </p:sp>
      <p:sp>
        <p:nvSpPr>
          <p:cNvPr id="15" name="Rectangle 14">
            <a:extLst>
              <a:ext uri="{FF2B5EF4-FFF2-40B4-BE49-F238E27FC236}">
                <a16:creationId xmlns:a16="http://schemas.microsoft.com/office/drawing/2014/main" id="{8CB86564-1200-9C4C-A72D-673A984BDD97}"/>
              </a:ext>
            </a:extLst>
          </p:cNvPr>
          <p:cNvSpPr/>
          <p:nvPr/>
        </p:nvSpPr>
        <p:spPr>
          <a:xfrm>
            <a:off x="412750" y="5135218"/>
            <a:ext cx="2057400" cy="11957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94B9667-ECD5-824E-A692-B02AF453291B}"/>
              </a:ext>
            </a:extLst>
          </p:cNvPr>
          <p:cNvSpPr txBox="1"/>
          <p:nvPr/>
        </p:nvSpPr>
        <p:spPr>
          <a:xfrm>
            <a:off x="4422843" y="1545181"/>
            <a:ext cx="4617396"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Population Density vs. COVID-19 Fatalities per 100,000 </a:t>
            </a:r>
          </a:p>
        </p:txBody>
      </p:sp>
      <p:sp>
        <p:nvSpPr>
          <p:cNvPr id="17" name="Rectangle 16">
            <a:extLst>
              <a:ext uri="{FF2B5EF4-FFF2-40B4-BE49-F238E27FC236}">
                <a16:creationId xmlns:a16="http://schemas.microsoft.com/office/drawing/2014/main" id="{9587A652-C521-CE44-BF18-0AF7840FA7AF}"/>
              </a:ext>
            </a:extLst>
          </p:cNvPr>
          <p:cNvSpPr/>
          <p:nvPr/>
        </p:nvSpPr>
        <p:spPr>
          <a:xfrm>
            <a:off x="4477739" y="1529293"/>
            <a:ext cx="4512468" cy="4691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2B821D8-E359-1442-BB36-9B82CDF65CCF}"/>
              </a:ext>
            </a:extLst>
          </p:cNvPr>
          <p:cNvSpPr/>
          <p:nvPr/>
        </p:nvSpPr>
        <p:spPr>
          <a:xfrm>
            <a:off x="152401" y="2821022"/>
            <a:ext cx="3602232" cy="3694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7AD3A5F-EA53-FB4F-814E-11A85DAFE1CA}"/>
              </a:ext>
            </a:extLst>
          </p:cNvPr>
          <p:cNvCxnSpPr>
            <a:cxnSpLocks/>
            <a:endCxn id="17" idx="1"/>
          </p:cNvCxnSpPr>
          <p:nvPr/>
        </p:nvCxnSpPr>
        <p:spPr>
          <a:xfrm flipV="1">
            <a:off x="2470150" y="3874807"/>
            <a:ext cx="2007589" cy="12604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51E1DB34-6D0A-7148-998F-2E13F9DA3707}"/>
              </a:ext>
            </a:extLst>
          </p:cNvPr>
          <p:cNvSpPr/>
          <p:nvPr/>
        </p:nvSpPr>
        <p:spPr>
          <a:xfrm rot="9979606">
            <a:off x="4793483" y="-1996799"/>
            <a:ext cx="6163734" cy="7125904"/>
          </a:xfrm>
          <a:prstGeom prst="arc">
            <a:avLst>
              <a:gd name="adj1" fmla="val 16088976"/>
              <a:gd name="adj2" fmla="val 0"/>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a:extLst>
              <a:ext uri="{FF2B5EF4-FFF2-40B4-BE49-F238E27FC236}">
                <a16:creationId xmlns:a16="http://schemas.microsoft.com/office/drawing/2014/main" id="{6600683E-5CB6-BC47-A25E-274EB0092BE5}"/>
              </a:ext>
            </a:extLst>
          </p:cNvPr>
          <p:cNvSpPr/>
          <p:nvPr/>
        </p:nvSpPr>
        <p:spPr>
          <a:xfrm>
            <a:off x="836428" y="3291317"/>
            <a:ext cx="2693582" cy="2648739"/>
          </a:xfrm>
          <a:custGeom>
            <a:avLst/>
            <a:gdLst>
              <a:gd name="connsiteX0" fmla="*/ 0 w 2767264"/>
              <a:gd name="connsiteY0" fmla="*/ 2009273 h 2780008"/>
              <a:gd name="connsiteX1" fmla="*/ 1070811 w 2767264"/>
              <a:gd name="connsiteY1" fmla="*/ 2671010 h 2780008"/>
              <a:gd name="connsiteX2" fmla="*/ 2767264 w 2767264"/>
              <a:gd name="connsiteY2" fmla="*/ 0 h 2780008"/>
            </a:gdLst>
            <a:ahLst/>
            <a:cxnLst>
              <a:cxn ang="0">
                <a:pos x="connsiteX0" y="connsiteY0"/>
              </a:cxn>
              <a:cxn ang="0">
                <a:pos x="connsiteX1" y="connsiteY1"/>
              </a:cxn>
              <a:cxn ang="0">
                <a:pos x="connsiteX2" y="connsiteY2"/>
              </a:cxn>
            </a:cxnLst>
            <a:rect l="l" t="t" r="r" b="b"/>
            <a:pathLst>
              <a:path w="2767264" h="2780008">
                <a:moveTo>
                  <a:pt x="0" y="2009273"/>
                </a:moveTo>
                <a:cubicBezTo>
                  <a:pt x="304800" y="2507581"/>
                  <a:pt x="609600" y="3005889"/>
                  <a:pt x="1070811" y="2671010"/>
                </a:cubicBezTo>
                <a:cubicBezTo>
                  <a:pt x="1532022" y="2336131"/>
                  <a:pt x="2490538" y="449179"/>
                  <a:pt x="2767264" y="0"/>
                </a:cubicBezTo>
              </a:path>
            </a:pathLst>
          </a:custGeom>
          <a:noFill/>
          <a:ln>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07BD1E4-8E66-3C4D-926E-98519DD42EF9}"/>
              </a:ext>
            </a:extLst>
          </p:cNvPr>
          <p:cNvSpPr txBox="1"/>
          <p:nvPr/>
        </p:nvSpPr>
        <p:spPr>
          <a:xfrm>
            <a:off x="220628" y="1436633"/>
            <a:ext cx="3625848" cy="1015663"/>
          </a:xfrm>
          <a:prstGeom prst="rect">
            <a:avLst/>
          </a:prstGeom>
          <a:noFill/>
        </p:spPr>
        <p:txBody>
          <a:bodyPr wrap="square" rtlCol="0">
            <a:spAutoFit/>
          </a:bodyPr>
          <a:lstStyle/>
          <a:p>
            <a:r>
              <a:rPr lang="en-US" sz="1200" dirty="0"/>
              <a:t>Our model shows that density is so very significant that we dug in further to show a curved relationship, where density is both positively and negatively correlated. Outliers in the New York area are impacting the model. </a:t>
            </a:r>
          </a:p>
        </p:txBody>
      </p:sp>
    </p:spTree>
    <p:extLst>
      <p:ext uri="{BB962C8B-B14F-4D97-AF65-F5344CB8AC3E}">
        <p14:creationId xmlns:p14="http://schemas.microsoft.com/office/powerpoint/2010/main" val="571748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16" descr="A picture containing road, building, outdoor, bicycle&#10;&#10;Description automatically generated"/>
          <p:cNvPicPr preferRelativeResize="0"/>
          <p:nvPr/>
        </p:nvPicPr>
        <p:blipFill rotWithShape="1">
          <a:blip r:embed="rId3">
            <a:alphaModFix/>
          </a:blip>
          <a:srcRect t="20690" b="11551"/>
          <a:stretch/>
        </p:blipFill>
        <p:spPr>
          <a:xfrm>
            <a:off x="152401" y="1523999"/>
            <a:ext cx="8839198" cy="4991101"/>
          </a:xfrm>
          <a:prstGeom prst="rect">
            <a:avLst/>
          </a:prstGeom>
          <a:noFill/>
          <a:ln>
            <a:noFill/>
          </a:ln>
        </p:spPr>
      </p:pic>
      <p:sp>
        <p:nvSpPr>
          <p:cNvPr id="315" name="Google Shape;315;p16"/>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POVERTY RATE</a:t>
            </a:r>
            <a:endParaRPr sz="3500" b="1" dirty="0">
              <a:solidFill>
                <a:schemeClr val="dk1"/>
              </a:solidFill>
              <a:latin typeface="Calibri"/>
              <a:ea typeface="Calibri"/>
              <a:cs typeface="Calibri"/>
              <a:sym typeface="Calibri"/>
            </a:endParaRPr>
          </a:p>
        </p:txBody>
      </p:sp>
      <p:sp>
        <p:nvSpPr>
          <p:cNvPr id="316" name="Google Shape;316;p16"/>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The higher the </a:t>
            </a:r>
            <a:r>
              <a:rPr lang="en-US" sz="2400" b="1" u="sng">
                <a:solidFill>
                  <a:schemeClr val="lt1"/>
                </a:solidFill>
                <a:latin typeface="Calibri"/>
                <a:ea typeface="Calibri"/>
                <a:cs typeface="Calibri"/>
                <a:sym typeface="Calibri"/>
              </a:rPr>
              <a:t>percentage of persons below the poverty estimate</a:t>
            </a:r>
            <a:r>
              <a:rPr lang="en-US" sz="2400" b="1">
                <a:solidFill>
                  <a:schemeClr val="lt1"/>
                </a:solidFill>
                <a:latin typeface="Calibri"/>
                <a:ea typeface="Calibri"/>
                <a:cs typeface="Calibri"/>
                <a:sym typeface="Calibri"/>
              </a:rPr>
              <a:t>, the higher COVID-19 fatality rates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7" descr="A close up of a piece of paper&#10;&#10;Description automatically generated"/>
          <p:cNvPicPr preferRelativeResize="0"/>
          <p:nvPr/>
        </p:nvPicPr>
        <p:blipFill rotWithShape="1">
          <a:blip r:embed="rId3">
            <a:alphaModFix/>
          </a:blip>
          <a:srcRect t="15301" b="42"/>
          <a:stretch/>
        </p:blipFill>
        <p:spPr>
          <a:xfrm>
            <a:off x="152399" y="1524000"/>
            <a:ext cx="8839199" cy="4991100"/>
          </a:xfrm>
          <a:prstGeom prst="rect">
            <a:avLst/>
          </a:prstGeom>
          <a:noFill/>
          <a:ln>
            <a:noFill/>
          </a:ln>
        </p:spPr>
      </p:pic>
      <p:sp>
        <p:nvSpPr>
          <p:cNvPr id="323" name="Google Shape;323;p17"/>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PER CAPITA INCOME</a:t>
            </a:r>
            <a:endParaRPr sz="3500" b="1" dirty="0">
              <a:solidFill>
                <a:schemeClr val="dk1"/>
              </a:solidFill>
              <a:latin typeface="Calibri"/>
              <a:ea typeface="Calibri"/>
              <a:cs typeface="Calibri"/>
              <a:sym typeface="Calibri"/>
            </a:endParaRPr>
          </a:p>
        </p:txBody>
      </p:sp>
      <p:sp>
        <p:nvSpPr>
          <p:cNvPr id="324" name="Google Shape;324;p17"/>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350" b="1" u="sng">
                <a:solidFill>
                  <a:schemeClr val="lt1"/>
                </a:solidFill>
                <a:latin typeface="Calibri"/>
                <a:ea typeface="Calibri"/>
                <a:cs typeface="Calibri"/>
                <a:sym typeface="Calibri"/>
              </a:rPr>
              <a:t>Per Capita Income</a:t>
            </a:r>
            <a:r>
              <a:rPr lang="en-US" sz="2350" b="1">
                <a:solidFill>
                  <a:schemeClr val="lt1"/>
                </a:solidFill>
                <a:latin typeface="Calibri"/>
                <a:ea typeface="Calibri"/>
                <a:cs typeface="Calibri"/>
                <a:sym typeface="Calibri"/>
              </a:rPr>
              <a:t> is positively correlated with COVID-19 fatality rates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19" descr="A person standing in front of a sunset&#10;&#10;Description automatically generated"/>
          <p:cNvPicPr preferRelativeResize="0"/>
          <p:nvPr/>
        </p:nvPicPr>
        <p:blipFill rotWithShape="1">
          <a:blip r:embed="rId3">
            <a:alphaModFix/>
          </a:blip>
          <a:srcRect t="6126" b="4704"/>
          <a:stretch/>
        </p:blipFill>
        <p:spPr>
          <a:xfrm>
            <a:off x="152400" y="1524001"/>
            <a:ext cx="8839200" cy="4991100"/>
          </a:xfrm>
          <a:prstGeom prst="rect">
            <a:avLst/>
          </a:prstGeom>
          <a:noFill/>
          <a:ln>
            <a:noFill/>
          </a:ln>
        </p:spPr>
      </p:pic>
      <p:sp>
        <p:nvSpPr>
          <p:cNvPr id="342" name="Google Shape;342;p19"/>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Percentage of </a:t>
            </a:r>
            <a:r>
              <a:rPr lang="en-US" sz="2400" b="1" u="sng">
                <a:solidFill>
                  <a:schemeClr val="lt1"/>
                </a:solidFill>
                <a:latin typeface="Calibri"/>
                <a:ea typeface="Calibri"/>
                <a:cs typeface="Calibri"/>
                <a:sym typeface="Calibri"/>
              </a:rPr>
              <a:t>single parent households </a:t>
            </a:r>
            <a:r>
              <a:rPr lang="en-US" sz="2400" b="1">
                <a:solidFill>
                  <a:schemeClr val="lt1"/>
                </a:solidFill>
                <a:latin typeface="Calibri"/>
                <a:ea typeface="Calibri"/>
                <a:cs typeface="Calibri"/>
                <a:sym typeface="Calibri"/>
              </a:rPr>
              <a:t>with children under 18 </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is positively correlated with COVID-19 fatality rates</a:t>
            </a:r>
            <a:endParaRPr/>
          </a:p>
        </p:txBody>
      </p:sp>
      <p:sp>
        <p:nvSpPr>
          <p:cNvPr id="5" name="Google Shape;323;p17">
            <a:extLst>
              <a:ext uri="{FF2B5EF4-FFF2-40B4-BE49-F238E27FC236}">
                <a16:creationId xmlns:a16="http://schemas.microsoft.com/office/drawing/2014/main" id="{21EBF1A5-AA87-45B5-85ED-EDFBE24AFF75}"/>
              </a:ext>
            </a:extLst>
          </p:cNvPr>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SINGLE PARENT</a:t>
            </a:r>
            <a:endParaRPr sz="3500" b="1"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0" descr="A picture containing table, cake, sitting, birthday&#10;&#10;Description automatically generated"/>
          <p:cNvPicPr preferRelativeResize="0"/>
          <p:nvPr/>
        </p:nvPicPr>
        <p:blipFill rotWithShape="1">
          <a:blip r:embed="rId3">
            <a:alphaModFix/>
          </a:blip>
          <a:srcRect t="12115"/>
          <a:stretch/>
        </p:blipFill>
        <p:spPr>
          <a:xfrm>
            <a:off x="152400" y="1524000"/>
            <a:ext cx="8839200" cy="4991100"/>
          </a:xfrm>
          <a:prstGeom prst="rect">
            <a:avLst/>
          </a:prstGeom>
          <a:noFill/>
          <a:ln>
            <a:noFill/>
          </a:ln>
        </p:spPr>
      </p:pic>
      <p:sp>
        <p:nvSpPr>
          <p:cNvPr id="350" name="Google Shape;350;p20"/>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lvl="0" algn="ctr"/>
            <a:r>
              <a:rPr lang="en-US" sz="2400" b="1" dirty="0">
                <a:solidFill>
                  <a:schemeClr val="lt1"/>
                </a:solidFill>
                <a:latin typeface="Calibri"/>
                <a:ea typeface="Calibri"/>
                <a:cs typeface="Calibri"/>
                <a:sym typeface="Calibri"/>
              </a:rPr>
              <a:t>A </a:t>
            </a:r>
            <a:r>
              <a:rPr lang="en-US" sz="2400" b="1" u="sng" dirty="0">
                <a:solidFill>
                  <a:schemeClr val="lt1"/>
                </a:solidFill>
                <a:latin typeface="Calibri"/>
                <a:ea typeface="Calibri"/>
                <a:cs typeface="Calibri"/>
                <a:sym typeface="Calibri"/>
              </a:rPr>
              <a:t>higher</a:t>
            </a:r>
            <a:r>
              <a:rPr lang="en-US" sz="2400" b="1" dirty="0">
                <a:solidFill>
                  <a:schemeClr val="lt1"/>
                </a:solidFill>
                <a:latin typeface="Calibri"/>
                <a:ea typeface="Calibri"/>
                <a:cs typeface="Calibri"/>
                <a:sym typeface="Calibri"/>
              </a:rPr>
              <a:t> </a:t>
            </a:r>
            <a:r>
              <a:rPr lang="en-US" sz="2400" b="1" u="sng" dirty="0">
                <a:solidFill>
                  <a:schemeClr val="lt1"/>
                </a:solidFill>
                <a:latin typeface="Calibri"/>
                <a:ea typeface="Calibri"/>
                <a:cs typeface="Calibri"/>
                <a:sym typeface="Calibri"/>
              </a:rPr>
              <a:t>percentages of minorities</a:t>
            </a:r>
            <a:r>
              <a:rPr lang="en-US" sz="2400" b="1" dirty="0">
                <a:solidFill>
                  <a:schemeClr val="lt1"/>
                </a:solidFill>
                <a:latin typeface="Calibri"/>
                <a:ea typeface="Calibri"/>
                <a:cs typeface="Calibri"/>
                <a:sym typeface="Calibri"/>
              </a:rPr>
              <a:t> by county predicts</a:t>
            </a:r>
            <a:endParaRPr dirty="0"/>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an </a:t>
            </a:r>
            <a:r>
              <a:rPr lang="en-US" sz="2400" b="1" u="sng" dirty="0">
                <a:solidFill>
                  <a:schemeClr val="lt1"/>
                </a:solidFill>
                <a:latin typeface="Calibri"/>
                <a:ea typeface="Calibri"/>
                <a:cs typeface="Calibri"/>
                <a:sym typeface="Calibri"/>
              </a:rPr>
              <a:t>increase</a:t>
            </a:r>
            <a:r>
              <a:rPr lang="en-US" sz="2400" b="1" dirty="0">
                <a:solidFill>
                  <a:schemeClr val="lt1"/>
                </a:solidFill>
                <a:latin typeface="Calibri"/>
                <a:ea typeface="Calibri"/>
                <a:cs typeface="Calibri"/>
                <a:sym typeface="Calibri"/>
              </a:rPr>
              <a:t> in COVID-19 fatality rates there. </a:t>
            </a:r>
            <a:endParaRPr dirty="0"/>
          </a:p>
        </p:txBody>
      </p:sp>
      <p:sp>
        <p:nvSpPr>
          <p:cNvPr id="5" name="Google Shape;323;p17">
            <a:extLst>
              <a:ext uri="{FF2B5EF4-FFF2-40B4-BE49-F238E27FC236}">
                <a16:creationId xmlns:a16="http://schemas.microsoft.com/office/drawing/2014/main" id="{AB74C29D-9607-4CAB-8C17-E07E836CE0EC}"/>
              </a:ext>
            </a:extLst>
          </p:cNvPr>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MINORITY RATE</a:t>
            </a:r>
            <a:endParaRPr sz="3500" b="1"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 name="Picture 2" descr="A group of people sitting at a table eating food&#10;&#10;Description automatically generated">
            <a:extLst>
              <a:ext uri="{FF2B5EF4-FFF2-40B4-BE49-F238E27FC236}">
                <a16:creationId xmlns:a16="http://schemas.microsoft.com/office/drawing/2014/main" id="{1D1EBB3F-304C-7C4D-AC9D-2532DB56C706}"/>
              </a:ext>
            </a:extLst>
          </p:cNvPr>
          <p:cNvPicPr>
            <a:picLocks noChangeAspect="1"/>
          </p:cNvPicPr>
          <p:nvPr/>
        </p:nvPicPr>
        <p:blipFill>
          <a:blip r:embed="rId3">
            <a:alphaModFix amt="85000"/>
          </a:blip>
          <a:stretch>
            <a:fillRect/>
          </a:stretch>
        </p:blipFill>
        <p:spPr>
          <a:xfrm>
            <a:off x="0" y="1067643"/>
            <a:ext cx="9144000" cy="6089904"/>
          </a:xfrm>
          <a:prstGeom prst="rect">
            <a:avLst/>
          </a:prstGeom>
        </p:spPr>
      </p:pic>
      <p:sp>
        <p:nvSpPr>
          <p:cNvPr id="357" name="Google Shape;357;p21"/>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CROWDED HOUSES</a:t>
            </a:r>
            <a:endParaRPr sz="3500" b="1" dirty="0">
              <a:solidFill>
                <a:schemeClr val="dk1"/>
              </a:solidFill>
              <a:latin typeface="Calibri"/>
              <a:ea typeface="Calibri"/>
              <a:cs typeface="Calibri"/>
              <a:sym typeface="Calibri"/>
            </a:endParaRPr>
          </a:p>
        </p:txBody>
      </p:sp>
      <p:sp>
        <p:nvSpPr>
          <p:cNvPr id="358" name="Google Shape;358;p21"/>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 </a:t>
            </a:r>
            <a:r>
              <a:rPr lang="en-US" sz="2400" b="1" u="sng" dirty="0">
                <a:solidFill>
                  <a:schemeClr val="lt1"/>
                </a:solidFill>
                <a:latin typeface="Calibri"/>
                <a:ea typeface="Calibri"/>
                <a:cs typeface="Calibri"/>
                <a:sym typeface="Calibri"/>
              </a:rPr>
              <a:t>lower</a:t>
            </a:r>
            <a:r>
              <a:rPr lang="en-US" sz="2400" b="1" dirty="0">
                <a:solidFill>
                  <a:schemeClr val="lt1"/>
                </a:solidFill>
                <a:latin typeface="Calibri"/>
                <a:ea typeface="Calibri"/>
                <a:cs typeface="Calibri"/>
                <a:sym typeface="Calibri"/>
              </a:rPr>
              <a:t> the percentage of </a:t>
            </a:r>
          </a:p>
          <a:p>
            <a:pPr marL="0" marR="0" lvl="0" indent="0" algn="ctr" rtl="0">
              <a:spcBef>
                <a:spcPts val="0"/>
              </a:spcBef>
              <a:spcAft>
                <a:spcPts val="0"/>
              </a:spcAft>
              <a:buNone/>
            </a:pPr>
            <a:r>
              <a:rPr lang="en-US" sz="2400" b="1" u="sng" dirty="0">
                <a:solidFill>
                  <a:schemeClr val="lt1"/>
                </a:solidFill>
                <a:latin typeface="Calibri"/>
                <a:ea typeface="Calibri"/>
                <a:cs typeface="Calibri"/>
                <a:sym typeface="Calibri"/>
              </a:rPr>
              <a:t>houses more people living in the home than rooms</a:t>
            </a:r>
            <a:r>
              <a:rPr lang="en-US" sz="2400" b="1" dirty="0">
                <a:solidFill>
                  <a:schemeClr val="lt1"/>
                </a:solidFill>
                <a:latin typeface="Calibri"/>
                <a:ea typeface="Calibri"/>
                <a:cs typeface="Calibri"/>
                <a:sym typeface="Calibri"/>
              </a:rPr>
              <a:t>, </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 higher COVID-19 fatality rates</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22" descr="A person standing in front of a subway train&#10;&#10;Description automatically generated"/>
          <p:cNvPicPr preferRelativeResize="0"/>
          <p:nvPr/>
        </p:nvPicPr>
        <p:blipFill rotWithShape="1">
          <a:blip r:embed="rId3">
            <a:alphaModFix/>
          </a:blip>
          <a:srcRect t="12506" b="12207"/>
          <a:stretch/>
        </p:blipFill>
        <p:spPr>
          <a:xfrm>
            <a:off x="152400" y="1523999"/>
            <a:ext cx="8839200" cy="4991101"/>
          </a:xfrm>
          <a:prstGeom prst="rect">
            <a:avLst/>
          </a:prstGeom>
          <a:noFill/>
          <a:ln>
            <a:noFill/>
          </a:ln>
        </p:spPr>
      </p:pic>
      <p:sp>
        <p:nvSpPr>
          <p:cNvPr id="366" name="Google Shape;366;p22"/>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995"/>
              <a:buFont typeface="Calibri"/>
              <a:buNone/>
            </a:pPr>
            <a:r>
              <a:rPr lang="en-US" sz="3500" b="1" dirty="0">
                <a:solidFill>
                  <a:schemeClr val="dk1"/>
                </a:solidFill>
                <a:latin typeface="Calibri"/>
                <a:ea typeface="Calibri"/>
                <a:cs typeface="Calibri"/>
                <a:sym typeface="Calibri"/>
              </a:rPr>
              <a:t>NO VEHICLE</a:t>
            </a:r>
            <a:endParaRPr sz="3500" b="1" dirty="0">
              <a:solidFill>
                <a:schemeClr val="dk1"/>
              </a:solidFill>
              <a:latin typeface="Calibri"/>
              <a:ea typeface="Calibri"/>
              <a:cs typeface="Calibri"/>
              <a:sym typeface="Calibri"/>
            </a:endParaRPr>
          </a:p>
        </p:txBody>
      </p:sp>
      <p:sp>
        <p:nvSpPr>
          <p:cNvPr id="367" name="Google Shape;367;p22"/>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The </a:t>
            </a:r>
            <a:r>
              <a:rPr lang="en-US" sz="2400" b="1" u="sng" dirty="0">
                <a:solidFill>
                  <a:schemeClr val="lt1"/>
                </a:solidFill>
                <a:latin typeface="Calibri"/>
                <a:ea typeface="Calibri"/>
                <a:cs typeface="Calibri"/>
                <a:sym typeface="Calibri"/>
              </a:rPr>
              <a:t>higher</a:t>
            </a:r>
            <a:r>
              <a:rPr lang="en-US" sz="2400" b="1" dirty="0">
                <a:solidFill>
                  <a:schemeClr val="lt1"/>
                </a:solidFill>
                <a:latin typeface="Calibri"/>
                <a:ea typeface="Calibri"/>
                <a:cs typeface="Calibri"/>
                <a:sym typeface="Calibri"/>
              </a:rPr>
              <a:t> the percentage of households with </a:t>
            </a:r>
            <a:r>
              <a:rPr lang="en-US" sz="2400" b="1" u="sng" dirty="0">
                <a:solidFill>
                  <a:schemeClr val="lt1"/>
                </a:solidFill>
                <a:latin typeface="Calibri"/>
                <a:ea typeface="Calibri"/>
                <a:cs typeface="Calibri"/>
                <a:sym typeface="Calibri"/>
              </a:rPr>
              <a:t>no vehicle available</a:t>
            </a:r>
            <a:r>
              <a:rPr lang="en-US" sz="2400" b="1" dirty="0">
                <a:solidFill>
                  <a:schemeClr val="lt1"/>
                </a:solidFill>
                <a:latin typeface="Calibri"/>
                <a:ea typeface="Calibri"/>
                <a:cs typeface="Calibri"/>
                <a:sym typeface="Calibri"/>
              </a:rPr>
              <a:t>, the </a:t>
            </a:r>
            <a:r>
              <a:rPr lang="en-US" sz="2400" b="1" u="sng" dirty="0">
                <a:solidFill>
                  <a:schemeClr val="lt1"/>
                </a:solidFill>
                <a:latin typeface="Calibri"/>
                <a:ea typeface="Calibri"/>
                <a:cs typeface="Calibri"/>
                <a:sym typeface="Calibri"/>
              </a:rPr>
              <a:t>higher</a:t>
            </a:r>
            <a:r>
              <a:rPr lang="en-US" sz="2400" b="1" dirty="0">
                <a:solidFill>
                  <a:schemeClr val="lt1"/>
                </a:solidFill>
                <a:latin typeface="Calibri"/>
                <a:ea typeface="Calibri"/>
                <a:cs typeface="Calibri"/>
                <a:sym typeface="Calibri"/>
              </a:rPr>
              <a:t> the COVID-19 fatality rates.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14"/>
          <p:cNvSpPr txBox="1">
            <a:spLocks noGrp="1"/>
          </p:cNvSpPr>
          <p:nvPr>
            <p:ph type="title"/>
          </p:nvPr>
        </p:nvSpPr>
        <p:spPr>
          <a:xfrm>
            <a:off x="152401" y="342900"/>
            <a:ext cx="8991599" cy="83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FACTORS INFLUENCING COVID-19 FATALITY</a:t>
            </a:r>
            <a:endParaRPr lang="en-US" sz="3500" dirty="0"/>
          </a:p>
        </p:txBody>
      </p:sp>
      <p:pic>
        <p:nvPicPr>
          <p:cNvPr id="6" name="Google Shape;305;p15" descr="A group of people standing in front of a crowd&#10;&#10;Description automatically generated">
            <a:extLst>
              <a:ext uri="{FF2B5EF4-FFF2-40B4-BE49-F238E27FC236}">
                <a16:creationId xmlns:a16="http://schemas.microsoft.com/office/drawing/2014/main" id="{EAC173F4-7867-4E8D-8453-04F6BED5E389}"/>
              </a:ext>
            </a:extLst>
          </p:cNvPr>
          <p:cNvPicPr preferRelativeResize="0"/>
          <p:nvPr/>
        </p:nvPicPr>
        <p:blipFill rotWithShape="1">
          <a:blip r:embed="rId3">
            <a:alphaModFix/>
          </a:blip>
          <a:srcRect l="-1" r="40369"/>
          <a:stretch/>
        </p:blipFill>
        <p:spPr>
          <a:xfrm>
            <a:off x="1126234" y="2020444"/>
            <a:ext cx="1947672" cy="1943100"/>
          </a:xfrm>
          <a:prstGeom prst="rect">
            <a:avLst/>
          </a:prstGeom>
          <a:noFill/>
          <a:ln>
            <a:noFill/>
          </a:ln>
        </p:spPr>
      </p:pic>
      <p:pic>
        <p:nvPicPr>
          <p:cNvPr id="7" name="Google Shape;314;p16" descr="A picture containing road, building, outdoor, bicycle&#10;&#10;Description automatically generated">
            <a:extLst>
              <a:ext uri="{FF2B5EF4-FFF2-40B4-BE49-F238E27FC236}">
                <a16:creationId xmlns:a16="http://schemas.microsoft.com/office/drawing/2014/main" id="{9E20B07C-FB79-42BE-8CA9-E2A505DA84A0}"/>
              </a:ext>
            </a:extLst>
          </p:cNvPr>
          <p:cNvPicPr preferRelativeResize="0"/>
          <p:nvPr/>
        </p:nvPicPr>
        <p:blipFill rotWithShape="1">
          <a:blip r:embed="rId4">
            <a:alphaModFix/>
          </a:blip>
          <a:srcRect l="28964" t="20658" r="14438" b="11583"/>
          <a:stretch/>
        </p:blipFill>
        <p:spPr>
          <a:xfrm>
            <a:off x="3433403" y="2026012"/>
            <a:ext cx="1947671" cy="1943099"/>
          </a:xfrm>
          <a:prstGeom prst="rect">
            <a:avLst/>
          </a:prstGeom>
          <a:noFill/>
          <a:ln>
            <a:noFill/>
          </a:ln>
        </p:spPr>
      </p:pic>
      <p:pic>
        <p:nvPicPr>
          <p:cNvPr id="9" name="Google Shape;340;p19" descr="A person standing in front of a sunset&#10;&#10;Description automatically generated">
            <a:extLst>
              <a:ext uri="{FF2B5EF4-FFF2-40B4-BE49-F238E27FC236}">
                <a16:creationId xmlns:a16="http://schemas.microsoft.com/office/drawing/2014/main" id="{F2E7EDCA-32BD-4D71-8C68-D221D4DAADF1}"/>
              </a:ext>
            </a:extLst>
          </p:cNvPr>
          <p:cNvPicPr preferRelativeResize="0"/>
          <p:nvPr/>
        </p:nvPicPr>
        <p:blipFill rotWithShape="1">
          <a:blip r:embed="rId5">
            <a:alphaModFix/>
          </a:blip>
          <a:srcRect l="19301" t="5415" r="24100" b="5415"/>
          <a:stretch/>
        </p:blipFill>
        <p:spPr>
          <a:xfrm>
            <a:off x="165102" y="4691743"/>
            <a:ext cx="1947671" cy="1943100"/>
          </a:xfrm>
          <a:prstGeom prst="rect">
            <a:avLst/>
          </a:prstGeom>
          <a:noFill/>
          <a:ln>
            <a:noFill/>
          </a:ln>
        </p:spPr>
      </p:pic>
      <p:pic>
        <p:nvPicPr>
          <p:cNvPr id="10" name="Google Shape;348;p20">
            <a:extLst>
              <a:ext uri="{FF2B5EF4-FFF2-40B4-BE49-F238E27FC236}">
                <a16:creationId xmlns:a16="http://schemas.microsoft.com/office/drawing/2014/main" id="{715085F7-8D66-4278-BB99-7DCB6AA00B77}"/>
              </a:ext>
            </a:extLst>
          </p:cNvPr>
          <p:cNvPicPr preferRelativeResize="0"/>
          <p:nvPr/>
        </p:nvPicPr>
        <p:blipFill rotWithShape="1">
          <a:blip r:embed="rId6"/>
          <a:srcRect r="25870"/>
          <a:stretch/>
        </p:blipFill>
        <p:spPr>
          <a:xfrm>
            <a:off x="4673767" y="4691741"/>
            <a:ext cx="2108201" cy="1943099"/>
          </a:xfrm>
          <a:prstGeom prst="rect">
            <a:avLst/>
          </a:prstGeom>
          <a:noFill/>
          <a:ln>
            <a:noFill/>
          </a:ln>
        </p:spPr>
      </p:pic>
      <p:pic>
        <p:nvPicPr>
          <p:cNvPr id="12" name="Google Shape;365;p22" descr="A person standing in front of a subway train&#10;&#10;Description automatically generated">
            <a:extLst>
              <a:ext uri="{FF2B5EF4-FFF2-40B4-BE49-F238E27FC236}">
                <a16:creationId xmlns:a16="http://schemas.microsoft.com/office/drawing/2014/main" id="{3C511C9F-B078-49D2-B76A-96A78B6F5A69}"/>
              </a:ext>
            </a:extLst>
          </p:cNvPr>
          <p:cNvPicPr preferRelativeResize="0"/>
          <p:nvPr/>
        </p:nvPicPr>
        <p:blipFill rotWithShape="1">
          <a:blip r:embed="rId7">
            <a:alphaModFix/>
          </a:blip>
          <a:srcRect l="14985" t="12356" r="28550" b="12356"/>
          <a:stretch/>
        </p:blipFill>
        <p:spPr>
          <a:xfrm>
            <a:off x="7053071" y="4691741"/>
            <a:ext cx="1943101" cy="1943101"/>
          </a:xfrm>
          <a:prstGeom prst="rect">
            <a:avLst/>
          </a:prstGeom>
          <a:noFill/>
          <a:ln>
            <a:noFill/>
          </a:ln>
        </p:spPr>
      </p:pic>
      <p:pic>
        <p:nvPicPr>
          <p:cNvPr id="13" name="Google Shape;322;p17" descr="A close up of a piece of paper&#10;&#10;Description automatically generated">
            <a:extLst>
              <a:ext uri="{FF2B5EF4-FFF2-40B4-BE49-F238E27FC236}">
                <a16:creationId xmlns:a16="http://schemas.microsoft.com/office/drawing/2014/main" id="{45AD57A2-1F31-4B80-8E8E-983A99E02E65}"/>
              </a:ext>
            </a:extLst>
          </p:cNvPr>
          <p:cNvPicPr preferRelativeResize="0"/>
          <p:nvPr/>
        </p:nvPicPr>
        <p:blipFill rotWithShape="1">
          <a:blip r:embed="rId8">
            <a:alphaModFix/>
          </a:blip>
          <a:srcRect l="29556" t="15551" r="13845" b="-207"/>
          <a:stretch/>
        </p:blipFill>
        <p:spPr>
          <a:xfrm>
            <a:off x="5727868" y="2026011"/>
            <a:ext cx="1947671" cy="1943100"/>
          </a:xfrm>
          <a:prstGeom prst="rect">
            <a:avLst/>
          </a:prstGeom>
          <a:noFill/>
          <a:ln>
            <a:noFill/>
          </a:ln>
        </p:spPr>
      </p:pic>
      <p:sp>
        <p:nvSpPr>
          <p:cNvPr id="2" name="Rectangle 1">
            <a:extLst>
              <a:ext uri="{FF2B5EF4-FFF2-40B4-BE49-F238E27FC236}">
                <a16:creationId xmlns:a16="http://schemas.microsoft.com/office/drawing/2014/main" id="{4CF43E13-6213-714E-BA20-8731ED168213}"/>
              </a:ext>
            </a:extLst>
          </p:cNvPr>
          <p:cNvSpPr/>
          <p:nvPr/>
        </p:nvSpPr>
        <p:spPr>
          <a:xfrm>
            <a:off x="1554886" y="1489829"/>
            <a:ext cx="1090363"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DENSITY</a:t>
            </a:r>
            <a:endParaRPr lang="en-US" sz="2000" dirty="0">
              <a:solidFill>
                <a:schemeClr val="tx1"/>
              </a:solidFill>
            </a:endParaRPr>
          </a:p>
        </p:txBody>
      </p:sp>
      <p:sp>
        <p:nvSpPr>
          <p:cNvPr id="14" name="Rectangle 13">
            <a:extLst>
              <a:ext uri="{FF2B5EF4-FFF2-40B4-BE49-F238E27FC236}">
                <a16:creationId xmlns:a16="http://schemas.microsoft.com/office/drawing/2014/main" id="{F9CB829B-36EA-1148-B6F6-0A5D7C718DC1}"/>
              </a:ext>
            </a:extLst>
          </p:cNvPr>
          <p:cNvSpPr/>
          <p:nvPr/>
        </p:nvSpPr>
        <p:spPr>
          <a:xfrm>
            <a:off x="3819576" y="1504766"/>
            <a:ext cx="1175322" cy="400110"/>
          </a:xfrm>
          <a:prstGeom prst="rect">
            <a:avLst/>
          </a:prstGeom>
        </p:spPr>
        <p:txBody>
          <a:bodyPr wrap="none">
            <a:spAutoFit/>
          </a:bodyPr>
          <a:lstStyle/>
          <a:p>
            <a:pPr lvl="0"/>
            <a:r>
              <a:rPr lang="en-US" sz="2000" b="1" dirty="0">
                <a:solidFill>
                  <a:schemeClr val="tx1"/>
                </a:solidFill>
                <a:latin typeface="Calibri"/>
                <a:cs typeface="Calibri"/>
                <a:sym typeface="Calibri"/>
              </a:rPr>
              <a:t>POVERTY</a:t>
            </a:r>
            <a:endParaRPr lang="en-US" sz="2000" dirty="0">
              <a:solidFill>
                <a:schemeClr val="tx1"/>
              </a:solidFill>
            </a:endParaRPr>
          </a:p>
        </p:txBody>
      </p:sp>
      <p:sp>
        <p:nvSpPr>
          <p:cNvPr id="15" name="Rectangle 14">
            <a:extLst>
              <a:ext uri="{FF2B5EF4-FFF2-40B4-BE49-F238E27FC236}">
                <a16:creationId xmlns:a16="http://schemas.microsoft.com/office/drawing/2014/main" id="{43847AD5-80F9-1D40-B99C-5DF55263679E}"/>
              </a:ext>
            </a:extLst>
          </p:cNvPr>
          <p:cNvSpPr/>
          <p:nvPr/>
        </p:nvSpPr>
        <p:spPr>
          <a:xfrm>
            <a:off x="5528719" y="1527931"/>
            <a:ext cx="2380780"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PER CAPITA INCOME</a:t>
            </a:r>
            <a:endParaRPr lang="en-US" sz="2000" dirty="0">
              <a:solidFill>
                <a:schemeClr val="tx1"/>
              </a:solidFill>
            </a:endParaRPr>
          </a:p>
        </p:txBody>
      </p:sp>
      <p:sp>
        <p:nvSpPr>
          <p:cNvPr id="16" name="Rectangle 15">
            <a:extLst>
              <a:ext uri="{FF2B5EF4-FFF2-40B4-BE49-F238E27FC236}">
                <a16:creationId xmlns:a16="http://schemas.microsoft.com/office/drawing/2014/main" id="{F68C1B1D-C2AB-DA4F-B9EC-39761F7B77CA}"/>
              </a:ext>
            </a:extLst>
          </p:cNvPr>
          <p:cNvSpPr/>
          <p:nvPr/>
        </p:nvSpPr>
        <p:spPr>
          <a:xfrm>
            <a:off x="211439" y="4316062"/>
            <a:ext cx="1854995"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SINGLE PARENT</a:t>
            </a:r>
            <a:endParaRPr lang="en-US" sz="2000" dirty="0">
              <a:solidFill>
                <a:schemeClr val="tx1"/>
              </a:solidFill>
            </a:endParaRPr>
          </a:p>
        </p:txBody>
      </p:sp>
      <p:sp>
        <p:nvSpPr>
          <p:cNvPr id="17" name="Rectangle 16">
            <a:extLst>
              <a:ext uri="{FF2B5EF4-FFF2-40B4-BE49-F238E27FC236}">
                <a16:creationId xmlns:a16="http://schemas.microsoft.com/office/drawing/2014/main" id="{322174CA-B1C7-5743-90FB-ED4BB6FD5752}"/>
              </a:ext>
            </a:extLst>
          </p:cNvPr>
          <p:cNvSpPr/>
          <p:nvPr/>
        </p:nvSpPr>
        <p:spPr>
          <a:xfrm>
            <a:off x="2787232" y="4321381"/>
            <a:ext cx="1292341"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MINORITY</a:t>
            </a:r>
            <a:endParaRPr lang="en-US" sz="2000" dirty="0">
              <a:solidFill>
                <a:schemeClr val="tx1"/>
              </a:solidFill>
            </a:endParaRPr>
          </a:p>
        </p:txBody>
      </p:sp>
      <p:sp>
        <p:nvSpPr>
          <p:cNvPr id="18" name="Rectangle 17">
            <a:extLst>
              <a:ext uri="{FF2B5EF4-FFF2-40B4-BE49-F238E27FC236}">
                <a16:creationId xmlns:a16="http://schemas.microsoft.com/office/drawing/2014/main" id="{FABB8FF4-8DE7-BB4C-A8FC-7BAA2FAAD938}"/>
              </a:ext>
            </a:extLst>
          </p:cNvPr>
          <p:cNvSpPr/>
          <p:nvPr/>
        </p:nvSpPr>
        <p:spPr>
          <a:xfrm>
            <a:off x="4636061" y="4316062"/>
            <a:ext cx="2183611"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CROWDED HOMES</a:t>
            </a:r>
            <a:endParaRPr lang="en-US" sz="2000" dirty="0">
              <a:solidFill>
                <a:schemeClr val="tx1"/>
              </a:solidFill>
            </a:endParaRPr>
          </a:p>
        </p:txBody>
      </p:sp>
      <p:pic>
        <p:nvPicPr>
          <p:cNvPr id="20" name="Google Shape;348;p20" descr="A picture containing table, cake, sitting, birthday&#10;&#10;Description automatically generated">
            <a:extLst>
              <a:ext uri="{FF2B5EF4-FFF2-40B4-BE49-F238E27FC236}">
                <a16:creationId xmlns:a16="http://schemas.microsoft.com/office/drawing/2014/main" id="{FF122EF2-1DFD-7540-A6B9-81F4C233F60D}"/>
              </a:ext>
            </a:extLst>
          </p:cNvPr>
          <p:cNvPicPr preferRelativeResize="0"/>
          <p:nvPr/>
        </p:nvPicPr>
        <p:blipFill rotWithShape="1">
          <a:blip r:embed="rId9">
            <a:alphaModFix/>
          </a:blip>
          <a:srcRect t="12115" r="43402"/>
          <a:stretch/>
        </p:blipFill>
        <p:spPr>
          <a:xfrm>
            <a:off x="2459568" y="4710605"/>
            <a:ext cx="1947671" cy="1943100"/>
          </a:xfrm>
          <a:prstGeom prst="rect">
            <a:avLst/>
          </a:prstGeom>
          <a:noFill/>
          <a:ln>
            <a:noFill/>
          </a:ln>
        </p:spPr>
      </p:pic>
      <p:sp>
        <p:nvSpPr>
          <p:cNvPr id="21" name="Rectangle 20">
            <a:extLst>
              <a:ext uri="{FF2B5EF4-FFF2-40B4-BE49-F238E27FC236}">
                <a16:creationId xmlns:a16="http://schemas.microsoft.com/office/drawing/2014/main" id="{B26B390E-B490-0A44-8A9B-AF4A09C2EF91}"/>
              </a:ext>
            </a:extLst>
          </p:cNvPr>
          <p:cNvSpPr/>
          <p:nvPr/>
        </p:nvSpPr>
        <p:spPr>
          <a:xfrm>
            <a:off x="7286634" y="4299610"/>
            <a:ext cx="1462260" cy="400110"/>
          </a:xfrm>
          <a:prstGeom prst="rect">
            <a:avLst/>
          </a:prstGeom>
        </p:spPr>
        <p:txBody>
          <a:bodyPr wrap="none">
            <a:spAutoFit/>
          </a:bodyPr>
          <a:lstStyle/>
          <a:p>
            <a:pPr lvl="0"/>
            <a:r>
              <a:rPr lang="en-US" sz="2000" b="1" dirty="0">
                <a:solidFill>
                  <a:schemeClr val="tx1"/>
                </a:solidFill>
                <a:latin typeface="Calibri"/>
                <a:ea typeface="Calibri"/>
                <a:cs typeface="Calibri"/>
                <a:sym typeface="Calibri"/>
              </a:rPr>
              <a:t>NO VEHICLE</a:t>
            </a:r>
            <a:endParaRPr lang="en-US" sz="2000" dirty="0">
              <a:solidFill>
                <a:schemeClr val="tx1"/>
              </a:solidFill>
            </a:endParaRPr>
          </a:p>
        </p:txBody>
      </p:sp>
    </p:spTree>
    <p:extLst>
      <p:ext uri="{BB962C8B-B14F-4D97-AF65-F5344CB8AC3E}">
        <p14:creationId xmlns:p14="http://schemas.microsoft.com/office/powerpoint/2010/main" val="17350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409"/>
              <a:buFont typeface="Calibri"/>
              <a:buNone/>
            </a:pPr>
            <a:r>
              <a:rPr lang="en-US" sz="3409" b="1" dirty="0">
                <a:solidFill>
                  <a:schemeClr val="dk1"/>
                </a:solidFill>
                <a:latin typeface="Calibri"/>
                <a:ea typeface="Calibri"/>
                <a:cs typeface="Calibri"/>
                <a:sym typeface="Calibri"/>
              </a:rPr>
              <a:t>Recommendations to Policymakers</a:t>
            </a:r>
          </a:p>
          <a:p>
            <a:pPr marL="0" marR="0" lvl="0" indent="0" algn="ctr" rtl="0">
              <a:lnSpc>
                <a:spcPct val="70000"/>
              </a:lnSpc>
              <a:spcBef>
                <a:spcPts val="0"/>
              </a:spcBef>
              <a:spcAft>
                <a:spcPts val="0"/>
              </a:spcAft>
              <a:buClr>
                <a:schemeClr val="dk1"/>
              </a:buClr>
              <a:buSzPts val="3409"/>
              <a:buFont typeface="Calibri"/>
              <a:buNone/>
            </a:pPr>
            <a:endParaRPr dirty="0"/>
          </a:p>
        </p:txBody>
      </p:sp>
      <p:sp>
        <p:nvSpPr>
          <p:cNvPr id="6" name="Rectangle 5">
            <a:extLst>
              <a:ext uri="{FF2B5EF4-FFF2-40B4-BE49-F238E27FC236}">
                <a16:creationId xmlns:a16="http://schemas.microsoft.com/office/drawing/2014/main" id="{D55403CE-1DB1-694C-9638-140A2728AC2C}"/>
              </a:ext>
            </a:extLst>
          </p:cNvPr>
          <p:cNvSpPr/>
          <p:nvPr/>
        </p:nvSpPr>
        <p:spPr>
          <a:xfrm>
            <a:off x="152400" y="1412573"/>
            <a:ext cx="4773168" cy="5386090"/>
          </a:xfrm>
          <a:prstGeom prst="rect">
            <a:avLst/>
          </a:prstGeom>
        </p:spPr>
        <p:txBody>
          <a:bodyPr wrap="square">
            <a:spAutoFit/>
          </a:bodyPr>
          <a:lstStyle/>
          <a:p>
            <a:pPr lvl="0"/>
            <a:r>
              <a:rPr lang="en-US" sz="2000" b="1" dirty="0">
                <a:solidFill>
                  <a:schemeClr val="dk1"/>
                </a:solidFill>
                <a:latin typeface="Calibri"/>
                <a:cs typeface="Calibri"/>
                <a:sym typeface="Calibri"/>
              </a:rPr>
              <a:t>States are significant!</a:t>
            </a:r>
          </a:p>
          <a:p>
            <a:pPr marL="285750" lvl="0" indent="-285750">
              <a:buFont typeface="Arial" panose="020B0604020202020204" pitchFamily="34" charset="0"/>
              <a:buChar char="•"/>
            </a:pPr>
            <a:r>
              <a:rPr lang="en-US" dirty="0">
                <a:solidFill>
                  <a:schemeClr val="dk1"/>
                </a:solidFill>
                <a:latin typeface="Calibri"/>
                <a:cs typeface="Calibri"/>
                <a:sym typeface="Calibri"/>
              </a:rPr>
              <a:t>Even when variables were controlled for, several States were significant in predicting the fatality rate (not just NY). </a:t>
            </a:r>
          </a:p>
          <a:p>
            <a:pPr marL="285750" lvl="0" indent="-285750">
              <a:buFont typeface="Arial" panose="020B0604020202020204" pitchFamily="34" charset="0"/>
              <a:buChar char="•"/>
            </a:pPr>
            <a:endParaRPr lang="en-US" b="1" dirty="0">
              <a:solidFill>
                <a:schemeClr val="dk1"/>
              </a:solidFill>
              <a:latin typeface="Calibri"/>
              <a:cs typeface="Calibri"/>
              <a:sym typeface="Calibri"/>
            </a:endParaRPr>
          </a:p>
          <a:p>
            <a:pPr lvl="0"/>
            <a:r>
              <a:rPr lang="en-US" b="1" dirty="0">
                <a:solidFill>
                  <a:schemeClr val="dk1"/>
                </a:solidFill>
                <a:latin typeface="Calibri"/>
                <a:cs typeface="Calibri"/>
                <a:sym typeface="Calibri"/>
              </a:rPr>
              <a:t>Pay close attention to the areas of their States that have a high estimated populations who have high rates of: </a:t>
            </a:r>
          </a:p>
          <a:p>
            <a:pPr marL="285750" lvl="2" indent="-285750">
              <a:buFont typeface="Arial" panose="020B0604020202020204" pitchFamily="34" charset="0"/>
              <a:buChar char="•"/>
            </a:pPr>
            <a:r>
              <a:rPr lang="en-US" b="1" dirty="0">
                <a:solidFill>
                  <a:schemeClr val="dk1"/>
                </a:solidFill>
                <a:latin typeface="Calibri"/>
                <a:cs typeface="Calibri"/>
                <a:sym typeface="Calibri"/>
              </a:rPr>
              <a:t>Poverty</a:t>
            </a:r>
          </a:p>
          <a:p>
            <a:pPr marL="285750" lvl="2" indent="-285750">
              <a:buFont typeface="Arial" panose="020B0604020202020204" pitchFamily="34" charset="0"/>
              <a:buChar char="•"/>
            </a:pPr>
            <a:r>
              <a:rPr lang="en-US" b="1" dirty="0">
                <a:solidFill>
                  <a:schemeClr val="dk1"/>
                </a:solidFill>
                <a:latin typeface="Calibri"/>
                <a:cs typeface="Calibri"/>
                <a:sym typeface="Calibri"/>
              </a:rPr>
              <a:t>Minorities</a:t>
            </a:r>
          </a:p>
          <a:p>
            <a:pPr marL="285750" lvl="2" indent="-285750">
              <a:buFont typeface="Arial" panose="020B0604020202020204" pitchFamily="34" charset="0"/>
              <a:buChar char="•"/>
            </a:pPr>
            <a:r>
              <a:rPr lang="en-US" b="1" dirty="0">
                <a:solidFill>
                  <a:schemeClr val="dk1"/>
                </a:solidFill>
                <a:latin typeface="Calibri"/>
                <a:cs typeface="Calibri"/>
                <a:sym typeface="Calibri"/>
              </a:rPr>
              <a:t>Single Parents</a:t>
            </a:r>
          </a:p>
          <a:p>
            <a:pPr marL="285750" lvl="2" indent="-285750">
              <a:buFont typeface="Arial" panose="020B0604020202020204" pitchFamily="34" charset="0"/>
              <a:buChar char="•"/>
            </a:pPr>
            <a:r>
              <a:rPr lang="en-US" b="1" dirty="0">
                <a:solidFill>
                  <a:schemeClr val="dk1"/>
                </a:solidFill>
                <a:latin typeface="Calibri"/>
                <a:cs typeface="Calibri"/>
                <a:sym typeface="Calibri"/>
              </a:rPr>
              <a:t>No access to personal vehicles</a:t>
            </a:r>
          </a:p>
          <a:p>
            <a:pPr lvl="0"/>
            <a:endParaRPr lang="en-US" b="1" dirty="0">
              <a:solidFill>
                <a:schemeClr val="dk1"/>
              </a:solidFill>
              <a:latin typeface="Calibri"/>
              <a:cs typeface="Calibri"/>
              <a:sym typeface="Calibri"/>
            </a:endParaRPr>
          </a:p>
          <a:p>
            <a:pPr lvl="0"/>
            <a:r>
              <a:rPr lang="en-US" b="1" dirty="0">
                <a:solidFill>
                  <a:schemeClr val="dk1"/>
                </a:solidFill>
                <a:latin typeface="Calibri"/>
                <a:cs typeface="Calibri"/>
                <a:sym typeface="Calibri"/>
              </a:rPr>
              <a:t>Resources </a:t>
            </a:r>
            <a:r>
              <a:rPr lang="en-US" dirty="0">
                <a:solidFill>
                  <a:schemeClr val="dk1"/>
                </a:solidFill>
                <a:latin typeface="Calibri"/>
                <a:cs typeface="Calibri"/>
                <a:sym typeface="Calibri"/>
              </a:rPr>
              <a:t>should be deployed and dedicated to these regions to aid the vulnerable in these area. </a:t>
            </a:r>
          </a:p>
          <a:p>
            <a:endParaRPr lang="en-US" b="1" dirty="0">
              <a:solidFill>
                <a:schemeClr val="dk1"/>
              </a:solidFill>
              <a:latin typeface="Calibri"/>
              <a:cs typeface="Calibri"/>
              <a:sym typeface="Calibri"/>
            </a:endParaRPr>
          </a:p>
          <a:p>
            <a:r>
              <a:rPr lang="en-US" b="1" dirty="0">
                <a:solidFill>
                  <a:schemeClr val="dk1"/>
                </a:solidFill>
                <a:latin typeface="Calibri"/>
                <a:cs typeface="Calibri"/>
                <a:sym typeface="Calibri"/>
              </a:rPr>
              <a:t>Pay special attention to higher-density regions. </a:t>
            </a:r>
          </a:p>
          <a:p>
            <a:endParaRPr lang="en-US" b="1" dirty="0">
              <a:solidFill>
                <a:schemeClr val="dk1"/>
              </a:solidFill>
              <a:latin typeface="Calibri"/>
              <a:cs typeface="Calibri"/>
              <a:sym typeface="Calibri"/>
            </a:endParaRPr>
          </a:p>
          <a:p>
            <a:endParaRPr lang="en-US" sz="1800" b="1" dirty="0">
              <a:solidFill>
                <a:schemeClr val="dk1"/>
              </a:solidFill>
              <a:latin typeface="Calibri"/>
              <a:cs typeface="Calibri"/>
              <a:sym typeface="Calibri"/>
            </a:endParaRPr>
          </a:p>
          <a:p>
            <a:endParaRPr lang="en-US" sz="1800" b="1" dirty="0">
              <a:solidFill>
                <a:schemeClr val="dk1"/>
              </a:solidFill>
              <a:latin typeface="Calibri"/>
              <a:cs typeface="Calibri"/>
              <a:sym typeface="Calibri"/>
            </a:endParaRPr>
          </a:p>
          <a:p>
            <a:r>
              <a:rPr lang="en-US" sz="1800" b="1" dirty="0">
                <a:solidFill>
                  <a:schemeClr val="dk1"/>
                </a:solidFill>
                <a:latin typeface="Calibri"/>
                <a:cs typeface="Calibri"/>
                <a:sym typeface="Calibri"/>
              </a:rPr>
              <a:t>Good, Accurate, Timely data is important!</a:t>
            </a:r>
          </a:p>
          <a:p>
            <a:endParaRPr lang="en-US" sz="1800" dirty="0">
              <a:solidFill>
                <a:schemeClr val="dk1"/>
              </a:solidFill>
              <a:latin typeface="Calibri"/>
              <a:cs typeface="Calibri"/>
              <a:sym typeface="Calibri"/>
            </a:endParaRPr>
          </a:p>
          <a:p>
            <a:pPr marL="285750" lvl="0" indent="-285750">
              <a:buFont typeface="Arial" panose="020B0604020202020204" pitchFamily="34" charset="0"/>
              <a:buChar char="•"/>
            </a:pPr>
            <a:endParaRPr lang="en-US" b="1" dirty="0">
              <a:solidFill>
                <a:schemeClr val="dk1"/>
              </a:solidFill>
              <a:latin typeface="Calibri"/>
              <a:cs typeface="Calibri"/>
              <a:sym typeface="Calibri"/>
            </a:endParaRPr>
          </a:p>
          <a:p>
            <a:pPr marL="285750" lvl="0" indent="-285750">
              <a:buFont typeface="Arial" panose="020B0604020202020204" pitchFamily="34" charset="0"/>
              <a:buChar char="•"/>
            </a:pPr>
            <a:endParaRPr lang="en-US" b="1" dirty="0">
              <a:solidFill>
                <a:schemeClr val="dk1"/>
              </a:solidFill>
              <a:latin typeface="Calibri"/>
              <a:cs typeface="Calibri"/>
              <a:sym typeface="Calibri"/>
            </a:endParaRPr>
          </a:p>
          <a:p>
            <a:pPr lvl="0"/>
            <a:endParaRPr lang="en-US" b="1" dirty="0">
              <a:solidFill>
                <a:schemeClr val="dk1"/>
              </a:solidFill>
              <a:latin typeface="Calibri"/>
              <a:cs typeface="Calibri"/>
              <a:sym typeface="Calibri"/>
            </a:endParaRPr>
          </a:p>
        </p:txBody>
      </p:sp>
      <p:pic>
        <p:nvPicPr>
          <p:cNvPr id="9" name="Google Shape;375;p23" descr="A close up of a piece of paper&#10;&#10;Description automatically generated">
            <a:extLst>
              <a:ext uri="{FF2B5EF4-FFF2-40B4-BE49-F238E27FC236}">
                <a16:creationId xmlns:a16="http://schemas.microsoft.com/office/drawing/2014/main" id="{03002450-01D8-354D-91BC-0A05BFAD2AF2}"/>
              </a:ext>
            </a:extLst>
          </p:cNvPr>
          <p:cNvPicPr preferRelativeResize="0"/>
          <p:nvPr/>
        </p:nvPicPr>
        <p:blipFill rotWithShape="1">
          <a:blip r:embed="rId3">
            <a:alphaModFix/>
          </a:blip>
          <a:srcRect l="36259" r="8397"/>
          <a:stretch/>
        </p:blipFill>
        <p:spPr>
          <a:xfrm>
            <a:off x="4925568" y="1499615"/>
            <a:ext cx="4218432" cy="4904057"/>
          </a:xfrm>
          <a:prstGeom prst="rect">
            <a:avLst/>
          </a:prstGeom>
          <a:noFill/>
          <a:ln>
            <a:noFill/>
          </a:ln>
        </p:spPr>
      </p:pic>
    </p:spTree>
    <p:extLst>
      <p:ext uri="{BB962C8B-B14F-4D97-AF65-F5344CB8AC3E}">
        <p14:creationId xmlns:p14="http://schemas.microsoft.com/office/powerpoint/2010/main" val="312598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3500" b="1" dirty="0">
                <a:solidFill>
                  <a:schemeClr val="dk1"/>
                </a:solidFill>
                <a:latin typeface="Calibri"/>
                <a:cs typeface="Calibri"/>
                <a:sym typeface="Calibri"/>
              </a:rPr>
              <a:t>VISUALIZING COVID-19 FATALITY PER COUNTY</a:t>
            </a:r>
            <a:endParaRPr lang="en-US" sz="3500" dirty="0"/>
          </a:p>
        </p:txBody>
      </p:sp>
      <p:pic>
        <p:nvPicPr>
          <p:cNvPr id="123" name="Google Shape;123;p3"/>
          <p:cNvPicPr preferRelativeResize="0"/>
          <p:nvPr/>
        </p:nvPicPr>
        <p:blipFill rotWithShape="1">
          <a:blip r:embed="rId3">
            <a:alphaModFix/>
          </a:blip>
          <a:srcRect t="6137"/>
          <a:stretch/>
        </p:blipFill>
        <p:spPr>
          <a:xfrm>
            <a:off x="681037" y="1912382"/>
            <a:ext cx="7781925" cy="4564618"/>
          </a:xfrm>
          <a:prstGeom prst="rect">
            <a:avLst/>
          </a:prstGeom>
          <a:noFill/>
          <a:ln>
            <a:noFill/>
          </a:ln>
        </p:spPr>
      </p:pic>
      <p:sp>
        <p:nvSpPr>
          <p:cNvPr id="4" name="TextBox 3">
            <a:extLst>
              <a:ext uri="{FF2B5EF4-FFF2-40B4-BE49-F238E27FC236}">
                <a16:creationId xmlns:a16="http://schemas.microsoft.com/office/drawing/2014/main" id="{2B630894-B587-4DF2-BA06-4A525D43B846}"/>
              </a:ext>
            </a:extLst>
          </p:cNvPr>
          <p:cNvSpPr txBox="1"/>
          <p:nvPr/>
        </p:nvSpPr>
        <p:spPr>
          <a:xfrm>
            <a:off x="600075" y="1190625"/>
            <a:ext cx="5057775"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Confirmed COVID-19 Deaths per 100,000 by County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70000"/>
              </a:lnSpc>
              <a:spcBef>
                <a:spcPts val="0"/>
              </a:spcBef>
              <a:spcAft>
                <a:spcPts val="0"/>
              </a:spcAft>
              <a:buClr>
                <a:schemeClr val="dk1"/>
              </a:buClr>
              <a:buSzPts val="3409"/>
              <a:buFont typeface="Calibri"/>
              <a:buNone/>
            </a:pPr>
            <a:r>
              <a:rPr lang="en-US" sz="3409" b="1" dirty="0">
                <a:solidFill>
                  <a:schemeClr val="dk1"/>
                </a:solidFill>
                <a:latin typeface="Calibri"/>
                <a:ea typeface="Calibri"/>
                <a:cs typeface="Calibri"/>
                <a:sym typeface="Calibri"/>
              </a:rPr>
              <a:t>Recommended Further Research</a:t>
            </a:r>
            <a:endParaRPr dirty="0"/>
          </a:p>
        </p:txBody>
      </p:sp>
      <p:sp>
        <p:nvSpPr>
          <p:cNvPr id="374" name="Google Shape;374;p23"/>
          <p:cNvSpPr/>
          <p:nvPr/>
        </p:nvSpPr>
        <p:spPr>
          <a:xfrm>
            <a:off x="152400" y="1533524"/>
            <a:ext cx="4419600" cy="4231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Other factors to consider when researching COVID-19 fatality rates: </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Environmental factors</a:t>
            </a:r>
            <a:r>
              <a:rPr lang="en-US" sz="1800" dirty="0">
                <a:solidFill>
                  <a:schemeClr val="dk1"/>
                </a:solidFill>
                <a:latin typeface="Calibri"/>
                <a:ea typeface="Calibri"/>
                <a:cs typeface="Calibri"/>
                <a:sym typeface="Calibri"/>
              </a:rPr>
              <a:t>: temperature, humidity, sanitary conditions </a:t>
            </a:r>
            <a:endParaRPr dirty="0"/>
          </a:p>
          <a:p>
            <a:pPr marL="285750" marR="0" lvl="0" indent="-285750" algn="l" rtl="0">
              <a:spcBef>
                <a:spcPts val="60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Health Care</a:t>
            </a:r>
            <a:r>
              <a:rPr lang="en-US" sz="1800" dirty="0">
                <a:solidFill>
                  <a:schemeClr val="dk1"/>
                </a:solidFill>
                <a:latin typeface="Calibri"/>
                <a:ea typeface="Calibri"/>
                <a:cs typeface="Calibri"/>
                <a:sym typeface="Calibri"/>
              </a:rPr>
              <a:t>: availability and quality</a:t>
            </a:r>
            <a:endParaRPr dirty="0"/>
          </a:p>
          <a:p>
            <a:pPr marL="285750" marR="0" lvl="0" indent="-285750" algn="l" rtl="0">
              <a:spcBef>
                <a:spcPts val="60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Comorbidities </a:t>
            </a:r>
            <a:endParaRPr sz="1800" dirty="0">
              <a:solidFill>
                <a:schemeClr val="dk1"/>
              </a:solidFill>
              <a:latin typeface="Calibri"/>
              <a:ea typeface="Calibri"/>
              <a:cs typeface="Calibri"/>
              <a:sym typeface="Calibri"/>
            </a:endParaRPr>
          </a:p>
          <a:p>
            <a:pPr marL="285750" marR="0" lvl="0" indent="-285750" algn="l" rtl="0">
              <a:spcBef>
                <a:spcPts val="60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Death misattributions</a:t>
            </a:r>
          </a:p>
          <a:p>
            <a:pPr marR="0" lvl="0" algn="l" rtl="0">
              <a:spcBef>
                <a:spcPts val="600"/>
              </a:spcBef>
              <a:spcAft>
                <a:spcPts val="0"/>
              </a:spcAft>
              <a:buClr>
                <a:schemeClr val="dk1"/>
              </a:buClr>
              <a:buSzPts val="1800"/>
            </a:pPr>
            <a:endParaRPr lang="en-US" sz="1800" b="1" dirty="0">
              <a:solidFill>
                <a:schemeClr val="dk1"/>
              </a:solidFill>
              <a:latin typeface="Calibri"/>
              <a:ea typeface="Calibri"/>
              <a:cs typeface="Calibri"/>
              <a:sym typeface="Calibri"/>
            </a:endParaRPr>
          </a:p>
          <a:p>
            <a:pPr marR="0" lvl="0" algn="l" rtl="0">
              <a:spcBef>
                <a:spcPts val="600"/>
              </a:spcBef>
              <a:spcAft>
                <a:spcPts val="0"/>
              </a:spcAft>
              <a:buClr>
                <a:schemeClr val="dk1"/>
              </a:buClr>
              <a:buSzPts val="1800"/>
            </a:pPr>
            <a:endParaRPr lang="en-US" sz="1800" b="1" dirty="0">
              <a:solidFill>
                <a:schemeClr val="dk1"/>
              </a:solidFill>
              <a:latin typeface="Calibri"/>
              <a:ea typeface="Calibri"/>
              <a:cs typeface="Calibri"/>
              <a:sym typeface="Calibri"/>
            </a:endParaRPr>
          </a:p>
          <a:p>
            <a:pPr marL="285750" indent="-285750">
              <a:spcBef>
                <a:spcPts val="600"/>
              </a:spcBef>
              <a:buClr>
                <a:schemeClr val="dk1"/>
              </a:buClr>
              <a:buSzPts val="1800"/>
              <a:buFont typeface="Arial"/>
              <a:buChar char="•"/>
            </a:pPr>
            <a:r>
              <a:rPr lang="en-US" sz="1800" b="1" dirty="0">
                <a:solidFill>
                  <a:schemeClr val="dk1"/>
                </a:solidFill>
                <a:latin typeface="Calibri"/>
                <a:ea typeface="Calibri"/>
                <a:cs typeface="Calibri"/>
                <a:sym typeface="Calibri"/>
              </a:rPr>
              <a:t>Data Quality</a:t>
            </a:r>
            <a:r>
              <a:rPr lang="en-US" sz="1800" dirty="0">
                <a:solidFill>
                  <a:schemeClr val="dk1"/>
                </a:solidFill>
                <a:latin typeface="Calibri"/>
                <a:ea typeface="Calibri"/>
                <a:cs typeface="Calibri"/>
                <a:sym typeface="Calibri"/>
              </a:rPr>
              <a:t>:</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accuracy, completeness, consistence, timeliness, and validity</a:t>
            </a:r>
            <a:endParaRPr lang="en-US" sz="1800" dirty="0"/>
          </a:p>
          <a:p>
            <a:pPr marL="285750" marR="0" lvl="0" indent="-285750" algn="l" rtl="0">
              <a:spcBef>
                <a:spcPts val="600"/>
              </a:spcBef>
              <a:spcAft>
                <a:spcPts val="0"/>
              </a:spcAft>
              <a:buClr>
                <a:schemeClr val="dk1"/>
              </a:buClr>
              <a:buSzPts val="1800"/>
              <a:buFont typeface="Arial"/>
              <a:buChar char="•"/>
            </a:pPr>
            <a:endParaRPr sz="1800" dirty="0">
              <a:solidFill>
                <a:schemeClr val="dk1"/>
              </a:solidFill>
              <a:latin typeface="Calibri"/>
              <a:ea typeface="Calibri"/>
              <a:cs typeface="Calibri"/>
              <a:sym typeface="Calibri"/>
            </a:endParaRPr>
          </a:p>
        </p:txBody>
      </p:sp>
      <p:pic>
        <p:nvPicPr>
          <p:cNvPr id="7" name="Picture 6" descr="A train crossing a bridge&#10;&#10;Description automatically generated">
            <a:extLst>
              <a:ext uri="{FF2B5EF4-FFF2-40B4-BE49-F238E27FC236}">
                <a16:creationId xmlns:a16="http://schemas.microsoft.com/office/drawing/2014/main" id="{B07387C4-69DF-304D-8C55-EBC0BE8C932E}"/>
              </a:ext>
            </a:extLst>
          </p:cNvPr>
          <p:cNvPicPr>
            <a:picLocks noChangeAspect="1"/>
          </p:cNvPicPr>
          <p:nvPr/>
        </p:nvPicPr>
        <p:blipFill rotWithShape="1">
          <a:blip r:embed="rId3"/>
          <a:srcRect l="-90" t="24186" b="22787"/>
          <a:stretch/>
        </p:blipFill>
        <p:spPr>
          <a:xfrm>
            <a:off x="4994135" y="2536597"/>
            <a:ext cx="4149865" cy="41605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p:nvPr/>
        </p:nvSpPr>
        <p:spPr>
          <a:xfrm>
            <a:off x="152401" y="365127"/>
            <a:ext cx="8839199" cy="815974"/>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Calibri"/>
              <a:buNone/>
            </a:pPr>
            <a:r>
              <a:rPr lang="en-US" sz="3500" b="1" dirty="0">
                <a:solidFill>
                  <a:schemeClr val="dk1"/>
                </a:solidFill>
                <a:latin typeface="Calibri"/>
                <a:ea typeface="Calibri"/>
                <a:cs typeface="Calibri"/>
                <a:sym typeface="Calibri"/>
              </a:rPr>
              <a:t>EAST COAST STATES HIT HARDEST</a:t>
            </a:r>
            <a:endParaRPr sz="3500" dirty="0"/>
          </a:p>
        </p:txBody>
      </p:sp>
      <p:sp>
        <p:nvSpPr>
          <p:cNvPr id="4" name="TextBox 3">
            <a:extLst>
              <a:ext uri="{FF2B5EF4-FFF2-40B4-BE49-F238E27FC236}">
                <a16:creationId xmlns:a16="http://schemas.microsoft.com/office/drawing/2014/main" id="{2B630894-B587-4DF2-BA06-4A525D43B846}"/>
              </a:ext>
            </a:extLst>
          </p:cNvPr>
          <p:cNvSpPr txBox="1"/>
          <p:nvPr/>
        </p:nvSpPr>
        <p:spPr>
          <a:xfrm>
            <a:off x="600075" y="1190625"/>
            <a:ext cx="6267450" cy="615553"/>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Confirmed COVID-19 Deaths per 100,000 by State</a:t>
            </a:r>
          </a:p>
          <a:p>
            <a:r>
              <a:rPr lang="en-US" sz="1600" dirty="0">
                <a:latin typeface="Calibri" panose="020F0502020204030204" pitchFamily="34" charset="0"/>
                <a:cs typeface="Calibri" panose="020F0502020204030204" pitchFamily="34" charset="0"/>
              </a:rPr>
              <a:t>Red represents a higher number of deaths per 100,000 by State</a:t>
            </a:r>
            <a:endParaRPr lang="en-US" sz="1600" b="1" dirty="0">
              <a:latin typeface="Calibri" panose="020F0502020204030204" pitchFamily="34" charset="0"/>
              <a:cs typeface="Calibri" panose="020F0502020204030204" pitchFamily="34" charset="0"/>
            </a:endParaRPr>
          </a:p>
        </p:txBody>
      </p:sp>
      <p:pic>
        <p:nvPicPr>
          <p:cNvPr id="5" name="Google Shape;130;g780f587e19_0_30">
            <a:extLst>
              <a:ext uri="{FF2B5EF4-FFF2-40B4-BE49-F238E27FC236}">
                <a16:creationId xmlns:a16="http://schemas.microsoft.com/office/drawing/2014/main" id="{F28BCC44-4241-4FB5-AB08-CB1ACC59C37D}"/>
              </a:ext>
            </a:extLst>
          </p:cNvPr>
          <p:cNvPicPr preferRelativeResize="0"/>
          <p:nvPr/>
        </p:nvPicPr>
        <p:blipFill rotWithShape="1">
          <a:blip r:embed="rId3">
            <a:alphaModFix/>
          </a:blip>
          <a:srcRect l="6610" t="17093" r="-115" b="-1402"/>
          <a:stretch/>
        </p:blipFill>
        <p:spPr>
          <a:xfrm>
            <a:off x="685800" y="1977975"/>
            <a:ext cx="7772400" cy="4581525"/>
          </a:xfrm>
          <a:prstGeom prst="rect">
            <a:avLst/>
          </a:prstGeom>
          <a:noFill/>
          <a:ln>
            <a:noFill/>
          </a:ln>
        </p:spPr>
      </p:pic>
    </p:spTree>
    <p:extLst>
      <p:ext uri="{BB962C8B-B14F-4D97-AF65-F5344CB8AC3E}">
        <p14:creationId xmlns:p14="http://schemas.microsoft.com/office/powerpoint/2010/main" val="186540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4"/>
          <p:cNvSpPr txBox="1">
            <a:spLocks noGrp="1"/>
          </p:cNvSpPr>
          <p:nvPr>
            <p:ph type="title"/>
          </p:nvPr>
        </p:nvSpPr>
        <p:spPr>
          <a:xfrm>
            <a:off x="152401" y="342900"/>
            <a:ext cx="8839199" cy="83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RESEARCH QUESTION</a:t>
            </a:r>
            <a:endParaRPr sz="3500" dirty="0"/>
          </a:p>
        </p:txBody>
      </p:sp>
      <p:pic>
        <p:nvPicPr>
          <p:cNvPr id="137" name="Google Shape;137;p4"/>
          <p:cNvPicPr preferRelativeResize="0">
            <a:picLocks noGrp="1"/>
          </p:cNvPicPr>
          <p:nvPr>
            <p:ph type="body" idx="1"/>
          </p:nvPr>
        </p:nvPicPr>
        <p:blipFill rotWithShape="1">
          <a:blip r:embed="rId3">
            <a:alphaModFix/>
          </a:blip>
          <a:srcRect l="1718" t="-194"/>
          <a:stretch/>
        </p:blipFill>
        <p:spPr>
          <a:xfrm>
            <a:off x="152401" y="1524001"/>
            <a:ext cx="8839200" cy="4991100"/>
          </a:xfrm>
          <a:prstGeom prst="rect">
            <a:avLst/>
          </a:prstGeom>
          <a:noFill/>
          <a:ln>
            <a:noFill/>
          </a:ln>
        </p:spPr>
      </p:pic>
      <p:sp>
        <p:nvSpPr>
          <p:cNvPr id="138" name="Google Shape;138;p4"/>
          <p:cNvSpPr/>
          <p:nvPr/>
        </p:nvSpPr>
        <p:spPr>
          <a:xfrm>
            <a:off x="169674" y="4454525"/>
            <a:ext cx="8821926" cy="1440000"/>
          </a:xfrm>
          <a:prstGeom prst="rect">
            <a:avLst/>
          </a:prstGeom>
          <a:solidFill>
            <a:srgbClr val="249CD3">
              <a:alpha val="8500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What is the influence of social vulnerability factors </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on COVID-19 fatality rates </a:t>
            </a:r>
          </a:p>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across the United States of America?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5" descr="A close up of a flower&#10;&#10;Description automatically generated"/>
          <p:cNvPicPr preferRelativeResize="0">
            <a:picLocks noGrp="1"/>
          </p:cNvPicPr>
          <p:nvPr>
            <p:ph type="body" idx="1"/>
          </p:nvPr>
        </p:nvPicPr>
        <p:blipFill rotWithShape="1">
          <a:blip r:embed="rId3">
            <a:alphaModFix/>
          </a:blip>
          <a:srcRect t="22289"/>
          <a:stretch/>
        </p:blipFill>
        <p:spPr>
          <a:xfrm>
            <a:off x="152400" y="1524000"/>
            <a:ext cx="8839199" cy="4991101"/>
          </a:xfrm>
          <a:prstGeom prst="rect">
            <a:avLst/>
          </a:prstGeom>
          <a:solidFill>
            <a:srgbClr val="448CAF"/>
          </a:solidFill>
          <a:ln>
            <a:noFill/>
          </a:ln>
        </p:spPr>
      </p:pic>
      <p:sp>
        <p:nvSpPr>
          <p:cNvPr id="145" name="Google Shape;145;p5"/>
          <p:cNvSpPr txBox="1">
            <a:spLocks noGrp="1"/>
          </p:cNvSpPr>
          <p:nvPr>
            <p:ph type="title"/>
          </p:nvPr>
        </p:nvSpPr>
        <p:spPr>
          <a:xfrm>
            <a:off x="152401" y="342900"/>
            <a:ext cx="8839199" cy="838200"/>
          </a:xfrm>
          <a:prstGeom prst="rect">
            <a:avLst/>
          </a:prstGeom>
          <a:noFill/>
          <a:ln>
            <a:noFill/>
          </a:ln>
        </p:spPr>
        <p:txBody>
          <a:bodyPr spcFirstLastPara="1" wrap="square" lIns="91425" tIns="45700" rIns="91425" bIns="45700" anchor="ctr" anchorCtr="0">
            <a:noAutofit/>
          </a:bodyPr>
          <a:lstStyle/>
          <a:p>
            <a:pPr lvl="0" algn="ctr">
              <a:buSzPts val="4400"/>
            </a:pPr>
            <a:r>
              <a:rPr lang="en-US" sz="3500" b="1" dirty="0"/>
              <a:t>WHAT IS SOCIALLY VULNERABILITY</a:t>
            </a:r>
            <a:endParaRPr lang="en-US" sz="3500" dirty="0"/>
          </a:p>
        </p:txBody>
      </p:sp>
      <p:sp>
        <p:nvSpPr>
          <p:cNvPr id="146" name="Google Shape;146;p5"/>
          <p:cNvSpPr/>
          <p:nvPr/>
        </p:nvSpPr>
        <p:spPr>
          <a:xfrm>
            <a:off x="152401" y="4454525"/>
            <a:ext cx="8839199" cy="1440000"/>
          </a:xfrm>
          <a:prstGeom prst="rect">
            <a:avLst/>
          </a:prstGeom>
          <a:solidFill>
            <a:srgbClr val="249CD3">
              <a:alpha val="61960"/>
            </a:srgbClr>
          </a:solidFill>
          <a:ln w="12700" cap="flat" cmpd="sng">
            <a:solidFill>
              <a:srgbClr val="249CD3"/>
            </a:solidFill>
            <a:prstDash val="dot"/>
            <a:miter lim="800000"/>
            <a:headEnd type="none" w="sm" len="sm"/>
            <a:tailEnd type="none" w="sm" len="sm"/>
          </a:ln>
        </p:spPr>
        <p:txBody>
          <a:bodyPr spcFirstLastPara="1" wrap="square" lIns="72000" tIns="36000" rIns="72000" bIns="360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“Resilience of communities when confronted by external stresses on human health, stresses such as natural or human-caused disasters, or disease outbreaks.”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grpSp>
        <p:nvGrpSpPr>
          <p:cNvPr id="152" name="Google Shape;152;p6"/>
          <p:cNvGrpSpPr/>
          <p:nvPr/>
        </p:nvGrpSpPr>
        <p:grpSpPr>
          <a:xfrm>
            <a:off x="156275" y="1530172"/>
            <a:ext cx="8839199" cy="4989335"/>
            <a:chOff x="0" y="882"/>
            <a:chExt cx="8839199" cy="4989335"/>
          </a:xfrm>
        </p:grpSpPr>
        <p:sp>
          <p:nvSpPr>
            <p:cNvPr id="153" name="Google Shape;153;p6"/>
            <p:cNvSpPr/>
            <p:nvPr/>
          </p:nvSpPr>
          <p:spPr>
            <a:xfrm>
              <a:off x="0" y="3757065"/>
              <a:ext cx="2209800" cy="1233152"/>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txBox="1"/>
            <p:nvPr/>
          </p:nvSpPr>
          <p:spPr>
            <a:xfrm>
              <a:off x="0" y="3757065"/>
              <a:ext cx="2209800" cy="1233152"/>
            </a:xfrm>
            <a:prstGeom prst="rect">
              <a:avLst/>
            </a:prstGeom>
            <a:noFill/>
            <a:ln>
              <a:noFill/>
            </a:ln>
          </p:spPr>
          <p:txBody>
            <a:bodyPr spcFirstLastPara="1" wrap="square" lIns="157150" tIns="206225" rIns="157150" bIns="2062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US" sz="2900" dirty="0">
                  <a:solidFill>
                    <a:schemeClr val="lt1"/>
                  </a:solidFill>
                  <a:latin typeface="Calibri"/>
                  <a:ea typeface="Calibri"/>
                  <a:cs typeface="Calibri"/>
                  <a:sym typeface="Calibri"/>
                </a:rPr>
                <a:t>Data Types</a:t>
              </a:r>
              <a:endParaRPr dirty="0"/>
            </a:p>
          </p:txBody>
        </p:sp>
        <p:sp>
          <p:nvSpPr>
            <p:cNvPr id="155" name="Google Shape;155;p6"/>
            <p:cNvSpPr/>
            <p:nvPr/>
          </p:nvSpPr>
          <p:spPr>
            <a:xfrm>
              <a:off x="2209799" y="3757065"/>
              <a:ext cx="6629400" cy="1233152"/>
            </a:xfrm>
            <a:prstGeom prst="rect">
              <a:avLst/>
            </a:prstGeom>
            <a:solidFill>
              <a:srgbClr val="448CAF">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txBox="1"/>
            <p:nvPr/>
          </p:nvSpPr>
          <p:spPr>
            <a:xfrm>
              <a:off x="2209799" y="3757065"/>
              <a:ext cx="6629400" cy="1233152"/>
            </a:xfrm>
            <a:prstGeom prst="rect">
              <a:avLst/>
            </a:prstGeom>
            <a:noFill/>
            <a:ln>
              <a:noFill/>
            </a:ln>
          </p:spPr>
          <p:txBody>
            <a:bodyPr spcFirstLastPara="1" wrap="square" lIns="134475" tIns="254000" rIns="134475" bIns="254000" anchor="ctr" anchorCtr="0">
              <a:noAutofit/>
            </a:bodyPr>
            <a:lstStyle/>
            <a:p>
              <a:pPr>
                <a:lnSpc>
                  <a:spcPct val="90000"/>
                </a:lnSpc>
                <a:spcBef>
                  <a:spcPts val="700"/>
                </a:spcBef>
                <a:buClr>
                  <a:schemeClr val="dk1"/>
                </a:buClr>
                <a:buSzPts val="2000"/>
              </a:pPr>
              <a:r>
                <a:rPr lang="en-US" b="1" dirty="0">
                  <a:solidFill>
                    <a:schemeClr val="dk1"/>
                  </a:solidFill>
                  <a:latin typeface="Calibri"/>
                  <a:ea typeface="Calibri"/>
                  <a:cs typeface="Calibri"/>
                  <a:sym typeface="Calibri"/>
                </a:rPr>
                <a:t>COVID-19 Fatalities</a:t>
              </a:r>
              <a:r>
                <a:rPr lang="en-US" dirty="0">
                  <a:solidFill>
                    <a:schemeClr val="dk1"/>
                  </a:solidFill>
                  <a:latin typeface="Calibri"/>
                  <a:ea typeface="Calibri"/>
                  <a:cs typeface="Calibri"/>
                  <a:sym typeface="Calibri"/>
                </a:rPr>
                <a:t>: numerical data, count/100,000 people </a:t>
              </a:r>
            </a:p>
            <a:p>
              <a:pPr>
                <a:lnSpc>
                  <a:spcPct val="90000"/>
                </a:lnSpc>
                <a:spcBef>
                  <a:spcPts val="700"/>
                </a:spcBef>
                <a:buClr>
                  <a:schemeClr val="dk1"/>
                </a:buClr>
                <a:buSzPts val="2000"/>
              </a:pPr>
              <a:r>
                <a:rPr lang="en-US" b="1" dirty="0">
                  <a:solidFill>
                    <a:schemeClr val="dk1"/>
                  </a:solidFill>
                  <a:latin typeface="Calibri"/>
                  <a:ea typeface="Calibri"/>
                  <a:cs typeface="Calibri"/>
                  <a:sym typeface="Calibri"/>
                </a:rPr>
                <a:t>Social Vulnerability Factors</a:t>
              </a:r>
              <a:r>
                <a:rPr lang="en-US" dirty="0">
                  <a:solidFill>
                    <a:schemeClr val="dk1"/>
                  </a:solidFill>
                  <a:latin typeface="Calibri"/>
                  <a:ea typeface="Calibri"/>
                  <a:cs typeface="Calibri"/>
                  <a:sym typeface="Calibri"/>
                </a:rPr>
                <a:t>: numerical data, percentages (count/population)</a:t>
              </a:r>
            </a:p>
            <a:p>
              <a:pPr>
                <a:lnSpc>
                  <a:spcPct val="90000"/>
                </a:lnSpc>
                <a:spcBef>
                  <a:spcPts val="700"/>
                </a:spcBef>
                <a:buClr>
                  <a:schemeClr val="dk1"/>
                </a:buClr>
                <a:buSzPts val="2000"/>
              </a:pPr>
              <a:r>
                <a:rPr lang="en-US" b="1" dirty="0">
                  <a:solidFill>
                    <a:schemeClr val="dk1"/>
                  </a:solidFill>
                  <a:latin typeface="Calibri"/>
                  <a:ea typeface="Calibri"/>
                  <a:cs typeface="Calibri"/>
                  <a:sym typeface="Calibri"/>
                </a:rPr>
                <a:t>Population Density</a:t>
              </a:r>
              <a:r>
                <a:rPr lang="en-US" dirty="0">
                  <a:solidFill>
                    <a:schemeClr val="dk1"/>
                  </a:solidFill>
                  <a:latin typeface="Calibri"/>
                  <a:ea typeface="Calibri"/>
                  <a:cs typeface="Calibri"/>
                  <a:sym typeface="Calibri"/>
                </a:rPr>
                <a:t>: numerical data, count/square miles</a:t>
              </a:r>
              <a:endParaRPr dirty="0"/>
            </a:p>
          </p:txBody>
        </p:sp>
        <p:sp>
          <p:nvSpPr>
            <p:cNvPr id="157" name="Google Shape;157;p6"/>
            <p:cNvSpPr/>
            <p:nvPr/>
          </p:nvSpPr>
          <p:spPr>
            <a:xfrm rot="10800000">
              <a:off x="0" y="1878973"/>
              <a:ext cx="2209800" cy="1896588"/>
            </a:xfrm>
            <a:prstGeom prst="upArrowCallout">
              <a:avLst>
                <a:gd name="adj1" fmla="val 5000"/>
                <a:gd name="adj2" fmla="val 10000"/>
                <a:gd name="adj3" fmla="val 15000"/>
                <a:gd name="adj4" fmla="val 64977"/>
              </a:avLst>
            </a:prstGeom>
            <a:solidFill>
              <a:srgbClr val="002060"/>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txBox="1"/>
            <p:nvPr/>
          </p:nvSpPr>
          <p:spPr>
            <a:xfrm>
              <a:off x="0" y="1878973"/>
              <a:ext cx="2209800" cy="1232782"/>
            </a:xfrm>
            <a:prstGeom prst="rect">
              <a:avLst/>
            </a:prstGeom>
            <a:noFill/>
            <a:ln>
              <a:noFill/>
            </a:ln>
          </p:spPr>
          <p:txBody>
            <a:bodyPr spcFirstLastPara="1" wrap="square" lIns="157150" tIns="206225" rIns="157150" bIns="2062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Data Sources</a:t>
              </a:r>
              <a:endParaRPr/>
            </a:p>
          </p:txBody>
        </p:sp>
        <p:sp>
          <p:nvSpPr>
            <p:cNvPr id="159" name="Google Shape;159;p6"/>
            <p:cNvSpPr/>
            <p:nvPr/>
          </p:nvSpPr>
          <p:spPr>
            <a:xfrm>
              <a:off x="2209799" y="1878973"/>
              <a:ext cx="6629400" cy="1232782"/>
            </a:xfrm>
            <a:prstGeom prst="rect">
              <a:avLst/>
            </a:prstGeom>
            <a:solidFill>
              <a:srgbClr val="448CAF">
                <a:alpha val="89803"/>
              </a:srgbClr>
            </a:solidFill>
            <a:ln w="12700" cap="flat" cmpd="sng">
              <a:solidFill>
                <a:srgbClr val="E0E0E0">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txBox="1"/>
            <p:nvPr/>
          </p:nvSpPr>
          <p:spPr>
            <a:xfrm>
              <a:off x="2209799" y="1878973"/>
              <a:ext cx="6629400" cy="1232782"/>
            </a:xfrm>
            <a:prstGeom prst="rect">
              <a:avLst/>
            </a:prstGeom>
            <a:noFill/>
            <a:ln>
              <a:noFill/>
            </a:ln>
          </p:spPr>
          <p:txBody>
            <a:bodyPr spcFirstLastPara="1" wrap="square" lIns="134475" tIns="177800" rIns="134475" bIns="177800" anchor="ctr" anchorCtr="0">
              <a:noAutofit/>
            </a:bodyPr>
            <a:lstStyle/>
            <a:p>
              <a:pPr marL="0" marR="0" lvl="0" indent="0" algn="l" rtl="0">
                <a:lnSpc>
                  <a:spcPct val="90000"/>
                </a:lnSpc>
                <a:spcBef>
                  <a:spcPts val="0"/>
                </a:spcBef>
                <a:spcAft>
                  <a:spcPts val="0"/>
                </a:spcAft>
                <a:buClr>
                  <a:schemeClr val="dk1"/>
                </a:buClr>
                <a:buSzPts val="1400"/>
                <a:buFont typeface="Calibri"/>
                <a:buNone/>
              </a:pPr>
              <a:r>
                <a:rPr lang="en-US" sz="1400" dirty="0">
                  <a:solidFill>
                    <a:schemeClr val="dk1"/>
                  </a:solidFill>
                  <a:latin typeface="Calibri"/>
                  <a:ea typeface="Calibri"/>
                  <a:cs typeface="Calibri"/>
                  <a:sym typeface="Calibri"/>
                </a:rPr>
                <a:t>Geographic Focus Area: </a:t>
              </a:r>
              <a:r>
                <a:rPr lang="en-US" sz="1400" b="1" dirty="0">
                  <a:solidFill>
                    <a:schemeClr val="dk1"/>
                  </a:solidFill>
                  <a:latin typeface="Calibri"/>
                  <a:ea typeface="Calibri"/>
                  <a:cs typeface="Calibri"/>
                  <a:sym typeface="Calibri"/>
                </a:rPr>
                <a:t>All counties in the United States of America</a:t>
              </a:r>
              <a:endParaRPr lang="en-US" dirty="0"/>
            </a:p>
            <a:p>
              <a:pPr marL="0" marR="0" lvl="0" indent="0" algn="l" rtl="0">
                <a:lnSpc>
                  <a:spcPct val="90000"/>
                </a:lnSpc>
                <a:spcBef>
                  <a:spcPts val="490"/>
                </a:spcBef>
                <a:spcAft>
                  <a:spcPts val="0"/>
                </a:spcAft>
                <a:buClr>
                  <a:schemeClr val="dk1"/>
                </a:buClr>
                <a:buSzPts val="1400"/>
                <a:buFont typeface="Calibri"/>
                <a:buNone/>
              </a:pPr>
              <a:r>
                <a:rPr lang="en-US" sz="1400" dirty="0">
                  <a:solidFill>
                    <a:schemeClr val="dk1"/>
                  </a:solidFill>
                  <a:latin typeface="Calibri"/>
                  <a:ea typeface="Calibri"/>
                  <a:cs typeface="Calibri"/>
                  <a:sym typeface="Calibri"/>
                </a:rPr>
                <a:t>COVID-19 Fatality data from </a:t>
              </a:r>
              <a:r>
                <a:rPr lang="en-US" sz="1400" b="1" dirty="0">
                  <a:solidFill>
                    <a:schemeClr val="dk1"/>
                  </a:solidFill>
                  <a:latin typeface="Calibri"/>
                  <a:ea typeface="Calibri"/>
                  <a:cs typeface="Calibri"/>
                  <a:sym typeface="Calibri"/>
                </a:rPr>
                <a:t>04.30.2020 sourced from Johns Hopkins’ University</a:t>
              </a:r>
              <a:endParaRPr dirty="0"/>
            </a:p>
            <a:p>
              <a:pPr marL="0" marR="0" lvl="0" indent="0" algn="l" rtl="0">
                <a:lnSpc>
                  <a:spcPct val="90000"/>
                </a:lnSpc>
                <a:spcBef>
                  <a:spcPts val="490"/>
                </a:spcBef>
                <a:spcAft>
                  <a:spcPts val="0"/>
                </a:spcAft>
                <a:buClr>
                  <a:schemeClr val="dk1"/>
                </a:buClr>
                <a:buSzPts val="1400"/>
                <a:buFont typeface="Calibri"/>
                <a:buNone/>
              </a:pPr>
              <a:r>
                <a:rPr lang="en-US" sz="1400" dirty="0">
                  <a:solidFill>
                    <a:schemeClr val="dk1"/>
                  </a:solidFill>
                  <a:latin typeface="Calibri"/>
                  <a:ea typeface="Calibri"/>
                  <a:cs typeface="Calibri"/>
                  <a:sym typeface="Calibri"/>
                </a:rPr>
                <a:t>SVI Variables from </a:t>
              </a:r>
              <a:r>
                <a:rPr lang="en-US" sz="1400" b="1" dirty="0">
                  <a:solidFill>
                    <a:schemeClr val="dk1"/>
                  </a:solidFill>
                  <a:latin typeface="Calibri"/>
                  <a:ea typeface="Calibri"/>
                  <a:cs typeface="Calibri"/>
                  <a:sym typeface="Calibri"/>
                </a:rPr>
                <a:t>2018 sourced from </a:t>
              </a:r>
              <a:r>
                <a:rPr lang="en-US" sz="1400" b="1" i="0" dirty="0">
                  <a:solidFill>
                    <a:schemeClr val="dk1"/>
                  </a:solidFill>
                  <a:latin typeface="Calibri"/>
                  <a:ea typeface="Calibri"/>
                  <a:cs typeface="Calibri"/>
                  <a:sym typeface="Calibri"/>
                </a:rPr>
                <a:t>CDC| ATSDR| GRASP</a:t>
              </a:r>
              <a:endParaRPr sz="1400" b="1" dirty="0">
                <a:solidFill>
                  <a:schemeClr val="dk1"/>
                </a:solidFill>
                <a:latin typeface="Calibri"/>
                <a:ea typeface="Calibri"/>
                <a:cs typeface="Calibri"/>
                <a:sym typeface="Calibri"/>
              </a:endParaRPr>
            </a:p>
          </p:txBody>
        </p:sp>
        <p:sp>
          <p:nvSpPr>
            <p:cNvPr id="161" name="Google Shape;161;p6"/>
            <p:cNvSpPr/>
            <p:nvPr/>
          </p:nvSpPr>
          <p:spPr>
            <a:xfrm rot="10800000">
              <a:off x="0" y="882"/>
              <a:ext cx="2209800" cy="1896588"/>
            </a:xfrm>
            <a:prstGeom prst="upArrowCallout">
              <a:avLst>
                <a:gd name="adj1" fmla="val 5000"/>
                <a:gd name="adj2" fmla="val 10000"/>
                <a:gd name="adj3" fmla="val 15000"/>
                <a:gd name="adj4" fmla="val 64977"/>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txBox="1"/>
            <p:nvPr/>
          </p:nvSpPr>
          <p:spPr>
            <a:xfrm>
              <a:off x="0" y="882"/>
              <a:ext cx="2209800" cy="1232782"/>
            </a:xfrm>
            <a:prstGeom prst="rect">
              <a:avLst/>
            </a:prstGeom>
            <a:noFill/>
            <a:ln>
              <a:noFill/>
            </a:ln>
          </p:spPr>
          <p:txBody>
            <a:bodyPr spcFirstLastPara="1" wrap="square" lIns="157150" tIns="206225" rIns="157150" bIns="206225" anchor="ctr" anchorCtr="0">
              <a:noAutofit/>
            </a:bodyPr>
            <a:lstStyle/>
            <a:p>
              <a:pPr marL="0" marR="0" lvl="0" indent="0" algn="ctr" rtl="0">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Regression Analysis</a:t>
              </a:r>
              <a:endParaRPr/>
            </a:p>
          </p:txBody>
        </p:sp>
        <p:sp>
          <p:nvSpPr>
            <p:cNvPr id="163" name="Google Shape;163;p6"/>
            <p:cNvSpPr/>
            <p:nvPr/>
          </p:nvSpPr>
          <p:spPr>
            <a:xfrm>
              <a:off x="2209799" y="882"/>
              <a:ext cx="6629400" cy="1232782"/>
            </a:xfrm>
            <a:prstGeom prst="rect">
              <a:avLst/>
            </a:prstGeom>
            <a:solidFill>
              <a:srgbClr val="448CAF">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txBox="1"/>
            <p:nvPr/>
          </p:nvSpPr>
          <p:spPr>
            <a:xfrm>
              <a:off x="2209799" y="882"/>
              <a:ext cx="6629400" cy="1232782"/>
            </a:xfrm>
            <a:prstGeom prst="rect">
              <a:avLst/>
            </a:prstGeom>
            <a:noFill/>
            <a:ln>
              <a:noFill/>
            </a:ln>
          </p:spPr>
          <p:txBody>
            <a:bodyPr spcFirstLastPara="1" wrap="square" lIns="134475" tIns="177800" rIns="134475" bIns="177800" anchor="ctr"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dirty="0">
                  <a:solidFill>
                    <a:schemeClr val="dk1"/>
                  </a:solidFill>
                  <a:latin typeface="Calibri"/>
                  <a:ea typeface="Calibri"/>
                  <a:cs typeface="Calibri"/>
                  <a:sym typeface="Calibri"/>
                </a:rPr>
                <a:t>Dependent Variable: </a:t>
              </a:r>
              <a:r>
                <a:rPr lang="en-US" sz="1400" b="1" dirty="0">
                  <a:solidFill>
                    <a:schemeClr val="dk1"/>
                  </a:solidFill>
                  <a:latin typeface="Calibri"/>
                  <a:ea typeface="Calibri"/>
                  <a:cs typeface="Calibri"/>
                  <a:sym typeface="Calibri"/>
                </a:rPr>
                <a:t>COVID-19 Fatalities per 100,000 People</a:t>
              </a:r>
              <a:endParaRPr dirty="0"/>
            </a:p>
            <a:p>
              <a:pPr marL="0" marR="0" lvl="0" indent="0" algn="l" rtl="0">
                <a:lnSpc>
                  <a:spcPct val="90000"/>
                </a:lnSpc>
                <a:spcBef>
                  <a:spcPts val="490"/>
                </a:spcBef>
                <a:spcAft>
                  <a:spcPts val="0"/>
                </a:spcAft>
                <a:buClr>
                  <a:schemeClr val="dk1"/>
                </a:buClr>
                <a:buSzPts val="1400"/>
                <a:buFont typeface="Arial"/>
                <a:buNone/>
              </a:pPr>
              <a:r>
                <a:rPr lang="en-US" sz="1400" dirty="0">
                  <a:solidFill>
                    <a:schemeClr val="dk1"/>
                  </a:solidFill>
                  <a:latin typeface="Calibri"/>
                  <a:ea typeface="Calibri"/>
                  <a:cs typeface="Calibri"/>
                  <a:sym typeface="Calibri"/>
                </a:rPr>
                <a:t>Independent Variables: </a:t>
              </a:r>
              <a:r>
                <a:rPr lang="en-US" sz="1400" b="1" dirty="0">
                  <a:solidFill>
                    <a:schemeClr val="dk1"/>
                  </a:solidFill>
                  <a:latin typeface="Calibri"/>
                  <a:ea typeface="Calibri"/>
                  <a:cs typeface="Calibri"/>
                  <a:sym typeface="Calibri"/>
                </a:rPr>
                <a:t>Social Vulnerability Factors (SVI) and Population Density</a:t>
              </a:r>
              <a:endParaRPr dirty="0"/>
            </a:p>
          </p:txBody>
        </p:sp>
      </p:grpSp>
      <p:sp>
        <p:nvSpPr>
          <p:cNvPr id="165" name="Google Shape;165;p6"/>
          <p:cNvSpPr txBox="1">
            <a:spLocks noGrp="1"/>
          </p:cNvSpPr>
          <p:nvPr>
            <p:ph type="title"/>
          </p:nvPr>
        </p:nvSpPr>
        <p:spPr>
          <a:xfrm>
            <a:off x="152401" y="342901"/>
            <a:ext cx="8839199" cy="83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500" b="1" dirty="0"/>
              <a:t>RESEARCH 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152401" y="339165"/>
            <a:ext cx="8839199" cy="84193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OVERVIEW OF VARIABLES</a:t>
            </a:r>
            <a:endParaRPr lang="en-US" sz="3500" dirty="0"/>
          </a:p>
        </p:txBody>
      </p:sp>
      <p:sp>
        <p:nvSpPr>
          <p:cNvPr id="172" name="Google Shape;172;p7"/>
          <p:cNvSpPr/>
          <p:nvPr/>
        </p:nvSpPr>
        <p:spPr>
          <a:xfrm>
            <a:off x="152401" y="1600200"/>
            <a:ext cx="576728" cy="50292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DV</a:t>
            </a:r>
            <a:endParaRPr/>
          </a:p>
        </p:txBody>
      </p:sp>
      <p:sp>
        <p:nvSpPr>
          <p:cNvPr id="173" name="Google Shape;173;p7"/>
          <p:cNvSpPr/>
          <p:nvPr/>
        </p:nvSpPr>
        <p:spPr>
          <a:xfrm>
            <a:off x="152401" y="2176272"/>
            <a:ext cx="576728" cy="4338828"/>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IV</a:t>
            </a:r>
            <a:endParaRPr/>
          </a:p>
        </p:txBody>
      </p:sp>
      <p:sp>
        <p:nvSpPr>
          <p:cNvPr id="174" name="Google Shape;174;p7"/>
          <p:cNvSpPr/>
          <p:nvPr/>
        </p:nvSpPr>
        <p:spPr>
          <a:xfrm>
            <a:off x="839468" y="2642997"/>
            <a:ext cx="1577340" cy="100584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Socioeconomic Status</a:t>
            </a:r>
            <a:endParaRPr/>
          </a:p>
        </p:txBody>
      </p:sp>
      <p:sp>
        <p:nvSpPr>
          <p:cNvPr id="175" name="Google Shape;175;p7"/>
          <p:cNvSpPr/>
          <p:nvPr/>
        </p:nvSpPr>
        <p:spPr>
          <a:xfrm>
            <a:off x="839468" y="3753993"/>
            <a:ext cx="1577340" cy="100584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Household Composition &amp; Disability</a:t>
            </a:r>
            <a:endParaRPr/>
          </a:p>
        </p:txBody>
      </p:sp>
      <p:sp>
        <p:nvSpPr>
          <p:cNvPr id="176" name="Google Shape;176;p7"/>
          <p:cNvSpPr/>
          <p:nvPr/>
        </p:nvSpPr>
        <p:spPr>
          <a:xfrm>
            <a:off x="839468" y="5499735"/>
            <a:ext cx="1577340" cy="100584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Housing Type &amp; Transportation</a:t>
            </a:r>
            <a:endParaRPr/>
          </a:p>
        </p:txBody>
      </p:sp>
      <p:sp>
        <p:nvSpPr>
          <p:cNvPr id="177" name="Google Shape;177;p7"/>
          <p:cNvSpPr/>
          <p:nvPr/>
        </p:nvSpPr>
        <p:spPr>
          <a:xfrm>
            <a:off x="839468" y="4864989"/>
            <a:ext cx="1577340" cy="523685"/>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Minority Status &amp; Language</a:t>
            </a:r>
            <a:endParaRPr/>
          </a:p>
        </p:txBody>
      </p:sp>
      <p:sp>
        <p:nvSpPr>
          <p:cNvPr id="178" name="Google Shape;178;p7"/>
          <p:cNvSpPr/>
          <p:nvPr/>
        </p:nvSpPr>
        <p:spPr>
          <a:xfrm>
            <a:off x="2527147" y="4009072"/>
            <a:ext cx="2224850"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Aged 17 or Younger</a:t>
            </a:r>
            <a:endParaRPr/>
          </a:p>
        </p:txBody>
      </p:sp>
      <p:sp>
        <p:nvSpPr>
          <p:cNvPr id="179" name="Google Shape;179;p7"/>
          <p:cNvSpPr/>
          <p:nvPr/>
        </p:nvSpPr>
        <p:spPr>
          <a:xfrm>
            <a:off x="2527147" y="4527232"/>
            <a:ext cx="2224850"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Single-Parent Household</a:t>
            </a:r>
            <a:endParaRPr/>
          </a:p>
        </p:txBody>
      </p:sp>
      <p:sp>
        <p:nvSpPr>
          <p:cNvPr id="180" name="Google Shape;180;p7"/>
          <p:cNvSpPr/>
          <p:nvPr/>
        </p:nvSpPr>
        <p:spPr>
          <a:xfrm>
            <a:off x="2527147" y="4268152"/>
            <a:ext cx="2224850"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&gt; Aged 5 with Disability</a:t>
            </a:r>
            <a:endParaRPr/>
          </a:p>
        </p:txBody>
      </p:sp>
      <p:sp>
        <p:nvSpPr>
          <p:cNvPr id="181" name="Google Shape;181;p7"/>
          <p:cNvSpPr/>
          <p:nvPr/>
        </p:nvSpPr>
        <p:spPr>
          <a:xfrm>
            <a:off x="2527147" y="3749992"/>
            <a:ext cx="2224850"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Aged 65 or Older</a:t>
            </a:r>
            <a:endParaRPr/>
          </a:p>
        </p:txBody>
      </p:sp>
      <p:sp>
        <p:nvSpPr>
          <p:cNvPr id="182" name="Google Shape;182;p7"/>
          <p:cNvSpPr/>
          <p:nvPr/>
        </p:nvSpPr>
        <p:spPr>
          <a:xfrm>
            <a:off x="2527147" y="4864988"/>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Minority</a:t>
            </a:r>
            <a:endParaRPr/>
          </a:p>
        </p:txBody>
      </p:sp>
      <p:sp>
        <p:nvSpPr>
          <p:cNvPr id="183" name="Google Shape;183;p7"/>
          <p:cNvSpPr/>
          <p:nvPr/>
        </p:nvSpPr>
        <p:spPr>
          <a:xfrm>
            <a:off x="2527147" y="5065965"/>
            <a:ext cx="2224850" cy="329015"/>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Limited English</a:t>
            </a:r>
            <a:endParaRPr/>
          </a:p>
        </p:txBody>
      </p:sp>
      <p:sp>
        <p:nvSpPr>
          <p:cNvPr id="184" name="Google Shape;184;p7"/>
          <p:cNvSpPr/>
          <p:nvPr/>
        </p:nvSpPr>
        <p:spPr>
          <a:xfrm>
            <a:off x="2527147" y="5710237"/>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Mobile Homes</a:t>
            </a:r>
            <a:endParaRPr/>
          </a:p>
        </p:txBody>
      </p:sp>
      <p:sp>
        <p:nvSpPr>
          <p:cNvPr id="185" name="Google Shape;185;p7"/>
          <p:cNvSpPr/>
          <p:nvPr/>
        </p:nvSpPr>
        <p:spPr>
          <a:xfrm>
            <a:off x="2527147" y="6112191"/>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No Vehicle</a:t>
            </a:r>
            <a:endParaRPr/>
          </a:p>
        </p:txBody>
      </p:sp>
      <p:sp>
        <p:nvSpPr>
          <p:cNvPr id="186" name="Google Shape;186;p7"/>
          <p:cNvSpPr/>
          <p:nvPr/>
        </p:nvSpPr>
        <p:spPr>
          <a:xfrm>
            <a:off x="2527147" y="5911214"/>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Crowded Rooms</a:t>
            </a:r>
            <a:endParaRPr dirty="0"/>
          </a:p>
        </p:txBody>
      </p:sp>
      <p:sp>
        <p:nvSpPr>
          <p:cNvPr id="187" name="Google Shape;187;p7"/>
          <p:cNvSpPr/>
          <p:nvPr/>
        </p:nvSpPr>
        <p:spPr>
          <a:xfrm>
            <a:off x="2527147" y="5509260"/>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Multi-Unit Housing</a:t>
            </a:r>
            <a:endParaRPr/>
          </a:p>
        </p:txBody>
      </p:sp>
      <p:sp>
        <p:nvSpPr>
          <p:cNvPr id="188" name="Google Shape;188;p7"/>
          <p:cNvSpPr/>
          <p:nvPr/>
        </p:nvSpPr>
        <p:spPr>
          <a:xfrm>
            <a:off x="2527147" y="6313170"/>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Group Quarters</a:t>
            </a:r>
            <a:endParaRPr/>
          </a:p>
        </p:txBody>
      </p:sp>
      <p:sp>
        <p:nvSpPr>
          <p:cNvPr id="189" name="Google Shape;189;p7"/>
          <p:cNvSpPr/>
          <p:nvPr/>
        </p:nvSpPr>
        <p:spPr>
          <a:xfrm>
            <a:off x="839468" y="1600200"/>
            <a:ext cx="3912529" cy="502920"/>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COVID-19 Deaths per 100,000 People</a:t>
            </a:r>
            <a:endParaRPr/>
          </a:p>
        </p:txBody>
      </p:sp>
      <p:sp>
        <p:nvSpPr>
          <p:cNvPr id="190" name="Google Shape;190;p7"/>
          <p:cNvSpPr/>
          <p:nvPr/>
        </p:nvSpPr>
        <p:spPr>
          <a:xfrm>
            <a:off x="152401" y="1181100"/>
            <a:ext cx="576728" cy="345948"/>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Type</a:t>
            </a:r>
            <a:endParaRPr/>
          </a:p>
        </p:txBody>
      </p:sp>
      <p:sp>
        <p:nvSpPr>
          <p:cNvPr id="191" name="Google Shape;191;p7"/>
          <p:cNvSpPr/>
          <p:nvPr/>
        </p:nvSpPr>
        <p:spPr>
          <a:xfrm>
            <a:off x="839467" y="1181100"/>
            <a:ext cx="3912529" cy="345948"/>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Category and Individual Variable</a:t>
            </a:r>
            <a:endParaRPr/>
          </a:p>
        </p:txBody>
      </p:sp>
      <p:sp>
        <p:nvSpPr>
          <p:cNvPr id="192" name="Google Shape;192;p7"/>
          <p:cNvSpPr/>
          <p:nvPr/>
        </p:nvSpPr>
        <p:spPr>
          <a:xfrm>
            <a:off x="4862335" y="1190148"/>
            <a:ext cx="4129263" cy="345948"/>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Description</a:t>
            </a:r>
            <a:endParaRPr/>
          </a:p>
        </p:txBody>
      </p:sp>
      <p:sp>
        <p:nvSpPr>
          <p:cNvPr id="193" name="Google Shape;193;p7"/>
          <p:cNvSpPr/>
          <p:nvPr/>
        </p:nvSpPr>
        <p:spPr>
          <a:xfrm>
            <a:off x="4862337" y="1600200"/>
            <a:ext cx="4129259" cy="502920"/>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COVID-19 deaths recorded per 100,000 people</a:t>
            </a:r>
            <a:endParaRPr/>
          </a:p>
        </p:txBody>
      </p:sp>
      <p:sp>
        <p:nvSpPr>
          <p:cNvPr id="194" name="Google Shape;194;p7"/>
          <p:cNvSpPr/>
          <p:nvPr/>
        </p:nvSpPr>
        <p:spPr>
          <a:xfrm>
            <a:off x="4862335" y="4017103"/>
            <a:ext cx="4129263"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persons aged 17 and younger</a:t>
            </a:r>
            <a:endParaRPr/>
          </a:p>
        </p:txBody>
      </p:sp>
      <p:sp>
        <p:nvSpPr>
          <p:cNvPr id="195" name="Google Shape;195;p7"/>
          <p:cNvSpPr/>
          <p:nvPr/>
        </p:nvSpPr>
        <p:spPr>
          <a:xfrm>
            <a:off x="4862335" y="4535263"/>
            <a:ext cx="4129263"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single parent households with children under 18</a:t>
            </a:r>
            <a:endParaRPr/>
          </a:p>
        </p:txBody>
      </p:sp>
      <p:sp>
        <p:nvSpPr>
          <p:cNvPr id="196" name="Google Shape;196;p7"/>
          <p:cNvSpPr/>
          <p:nvPr/>
        </p:nvSpPr>
        <p:spPr>
          <a:xfrm>
            <a:off x="4862335" y="4276183"/>
            <a:ext cx="4129263"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civilian noninstitutionalized population with disability</a:t>
            </a:r>
            <a:endParaRPr/>
          </a:p>
        </p:txBody>
      </p:sp>
      <p:sp>
        <p:nvSpPr>
          <p:cNvPr id="197" name="Google Shape;197;p7"/>
          <p:cNvSpPr/>
          <p:nvPr/>
        </p:nvSpPr>
        <p:spPr>
          <a:xfrm>
            <a:off x="4862335" y="3758023"/>
            <a:ext cx="4129263" cy="22860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persons aged 65 and older</a:t>
            </a:r>
            <a:endParaRPr/>
          </a:p>
        </p:txBody>
      </p:sp>
      <p:sp>
        <p:nvSpPr>
          <p:cNvPr id="198" name="Google Shape;198;p7"/>
          <p:cNvSpPr/>
          <p:nvPr/>
        </p:nvSpPr>
        <p:spPr>
          <a:xfrm>
            <a:off x="4862335" y="4864988"/>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minority (all persons except white, non-Hispanic)</a:t>
            </a:r>
            <a:endParaRPr/>
          </a:p>
        </p:txBody>
      </p:sp>
      <p:sp>
        <p:nvSpPr>
          <p:cNvPr id="199" name="Google Shape;199;p7"/>
          <p:cNvSpPr/>
          <p:nvPr/>
        </p:nvSpPr>
        <p:spPr>
          <a:xfrm>
            <a:off x="4862333" y="5067550"/>
            <a:ext cx="4129263" cy="321123"/>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persons (age 5+) who speak English "less than well"</a:t>
            </a:r>
            <a:endParaRPr/>
          </a:p>
        </p:txBody>
      </p:sp>
      <p:sp>
        <p:nvSpPr>
          <p:cNvPr id="200" name="Google Shape;200;p7"/>
          <p:cNvSpPr/>
          <p:nvPr/>
        </p:nvSpPr>
        <p:spPr>
          <a:xfrm>
            <a:off x="4862335" y="5718268"/>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mobile homes</a:t>
            </a:r>
            <a:endParaRPr/>
          </a:p>
        </p:txBody>
      </p:sp>
      <p:sp>
        <p:nvSpPr>
          <p:cNvPr id="201" name="Google Shape;201;p7"/>
          <p:cNvSpPr/>
          <p:nvPr/>
        </p:nvSpPr>
        <p:spPr>
          <a:xfrm>
            <a:off x="4862335" y="6120222"/>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households with no vehicle available</a:t>
            </a:r>
            <a:endParaRPr/>
          </a:p>
        </p:txBody>
      </p:sp>
      <p:sp>
        <p:nvSpPr>
          <p:cNvPr id="202" name="Google Shape;202;p7"/>
          <p:cNvSpPr/>
          <p:nvPr/>
        </p:nvSpPr>
        <p:spPr>
          <a:xfrm>
            <a:off x="4862335" y="5919245"/>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occupied housing units with more people than rooms</a:t>
            </a:r>
            <a:endParaRPr/>
          </a:p>
        </p:txBody>
      </p:sp>
      <p:sp>
        <p:nvSpPr>
          <p:cNvPr id="203" name="Google Shape;203;p7"/>
          <p:cNvSpPr/>
          <p:nvPr/>
        </p:nvSpPr>
        <p:spPr>
          <a:xfrm>
            <a:off x="4862335" y="5517291"/>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housing in structures with 10 or more units</a:t>
            </a:r>
            <a:endParaRPr/>
          </a:p>
        </p:txBody>
      </p:sp>
      <p:sp>
        <p:nvSpPr>
          <p:cNvPr id="204" name="Google Shape;204;p7"/>
          <p:cNvSpPr/>
          <p:nvPr/>
        </p:nvSpPr>
        <p:spPr>
          <a:xfrm>
            <a:off x="4862335" y="6321201"/>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persons in institutionalized group quarters</a:t>
            </a:r>
            <a:endParaRPr/>
          </a:p>
        </p:txBody>
      </p:sp>
      <p:sp>
        <p:nvSpPr>
          <p:cNvPr id="205" name="Google Shape;205;p7"/>
          <p:cNvSpPr/>
          <p:nvPr/>
        </p:nvSpPr>
        <p:spPr>
          <a:xfrm>
            <a:off x="843429" y="2186244"/>
            <a:ext cx="3912530" cy="35756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700">
                <a:solidFill>
                  <a:schemeClr val="lt1"/>
                </a:solidFill>
                <a:latin typeface="Calibri"/>
                <a:ea typeface="Calibri"/>
                <a:cs typeface="Calibri"/>
                <a:sym typeface="Calibri"/>
              </a:rPr>
              <a:t>Density</a:t>
            </a:r>
            <a:endParaRPr/>
          </a:p>
        </p:txBody>
      </p:sp>
      <p:sp>
        <p:nvSpPr>
          <p:cNvPr id="206" name="Google Shape;206;p7"/>
          <p:cNvSpPr/>
          <p:nvPr/>
        </p:nvSpPr>
        <p:spPr>
          <a:xfrm>
            <a:off x="4866295" y="2186244"/>
            <a:ext cx="4129258" cy="357568"/>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people per square miles</a:t>
            </a:r>
            <a:endParaRPr/>
          </a:p>
        </p:txBody>
      </p:sp>
      <p:sp>
        <p:nvSpPr>
          <p:cNvPr id="207" name="Google Shape;207;p7"/>
          <p:cNvSpPr/>
          <p:nvPr/>
        </p:nvSpPr>
        <p:spPr>
          <a:xfrm>
            <a:off x="2527145" y="2865596"/>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Unemployed</a:t>
            </a:r>
            <a:endParaRPr/>
          </a:p>
        </p:txBody>
      </p:sp>
      <p:sp>
        <p:nvSpPr>
          <p:cNvPr id="208" name="Google Shape;208;p7"/>
          <p:cNvSpPr/>
          <p:nvPr/>
        </p:nvSpPr>
        <p:spPr>
          <a:xfrm>
            <a:off x="2527145" y="3267550"/>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No Vehicle</a:t>
            </a:r>
            <a:endParaRPr/>
          </a:p>
        </p:txBody>
      </p:sp>
      <p:sp>
        <p:nvSpPr>
          <p:cNvPr id="209" name="Google Shape;209;p7"/>
          <p:cNvSpPr/>
          <p:nvPr/>
        </p:nvSpPr>
        <p:spPr>
          <a:xfrm>
            <a:off x="2527145" y="3066573"/>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Income</a:t>
            </a:r>
            <a:endParaRPr/>
          </a:p>
        </p:txBody>
      </p:sp>
      <p:sp>
        <p:nvSpPr>
          <p:cNvPr id="210" name="Google Shape;210;p7"/>
          <p:cNvSpPr/>
          <p:nvPr/>
        </p:nvSpPr>
        <p:spPr>
          <a:xfrm>
            <a:off x="2527145" y="2664619"/>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Below Poverty</a:t>
            </a:r>
            <a:endParaRPr/>
          </a:p>
        </p:txBody>
      </p:sp>
      <p:sp>
        <p:nvSpPr>
          <p:cNvPr id="211" name="Google Shape;211;p7"/>
          <p:cNvSpPr/>
          <p:nvPr/>
        </p:nvSpPr>
        <p:spPr>
          <a:xfrm>
            <a:off x="2527145" y="3468529"/>
            <a:ext cx="2224850"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Uninsured</a:t>
            </a:r>
            <a:endParaRPr/>
          </a:p>
        </p:txBody>
      </p:sp>
      <p:sp>
        <p:nvSpPr>
          <p:cNvPr id="212" name="Google Shape;212;p7"/>
          <p:cNvSpPr/>
          <p:nvPr/>
        </p:nvSpPr>
        <p:spPr>
          <a:xfrm>
            <a:off x="4862333" y="2873627"/>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Unemployment Rate</a:t>
            </a:r>
            <a:endParaRPr/>
          </a:p>
        </p:txBody>
      </p:sp>
      <p:sp>
        <p:nvSpPr>
          <p:cNvPr id="213" name="Google Shape;213;p7"/>
          <p:cNvSpPr/>
          <p:nvPr/>
        </p:nvSpPr>
        <p:spPr>
          <a:xfrm>
            <a:off x="4862333" y="3275581"/>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households with no vehicle available</a:t>
            </a:r>
            <a:endParaRPr/>
          </a:p>
        </p:txBody>
      </p:sp>
      <p:sp>
        <p:nvSpPr>
          <p:cNvPr id="214" name="Google Shape;214;p7"/>
          <p:cNvSpPr/>
          <p:nvPr/>
        </p:nvSpPr>
        <p:spPr>
          <a:xfrm>
            <a:off x="4862333" y="3074604"/>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Per Capita Income</a:t>
            </a:r>
            <a:endParaRPr/>
          </a:p>
        </p:txBody>
      </p:sp>
      <p:sp>
        <p:nvSpPr>
          <p:cNvPr id="215" name="Google Shape;215;p7"/>
          <p:cNvSpPr/>
          <p:nvPr/>
        </p:nvSpPr>
        <p:spPr>
          <a:xfrm>
            <a:off x="4862333" y="2672650"/>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00">
                <a:solidFill>
                  <a:schemeClr val="lt1"/>
                </a:solidFill>
                <a:latin typeface="Calibri"/>
                <a:ea typeface="Calibri"/>
                <a:cs typeface="Calibri"/>
                <a:sym typeface="Calibri"/>
              </a:rPr>
              <a:t>% persons below poverty</a:t>
            </a:r>
            <a:endParaRPr/>
          </a:p>
        </p:txBody>
      </p:sp>
      <p:sp>
        <p:nvSpPr>
          <p:cNvPr id="216" name="Google Shape;216;p7"/>
          <p:cNvSpPr/>
          <p:nvPr/>
        </p:nvSpPr>
        <p:spPr>
          <a:xfrm>
            <a:off x="4862333" y="3476560"/>
            <a:ext cx="4129263" cy="182880"/>
          </a:xfrm>
          <a:prstGeom prst="rect">
            <a:avLst/>
          </a:prstGeom>
          <a:solidFill>
            <a:srgbClr val="448CA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 uninsured in the total civilian noninstitutionalized population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152401" y="342900"/>
            <a:ext cx="8839199" cy="81597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3500" b="1" dirty="0">
                <a:latin typeface="Calibri"/>
                <a:ea typeface="Calibri"/>
                <a:cs typeface="Calibri"/>
                <a:sym typeface="Calibri"/>
              </a:rPr>
              <a:t>RESEARCH LIMITATIONS</a:t>
            </a:r>
            <a:endParaRPr sz="3500" dirty="0"/>
          </a:p>
        </p:txBody>
      </p:sp>
      <p:sp>
        <p:nvSpPr>
          <p:cNvPr id="223" name="Google Shape;223;p8"/>
          <p:cNvSpPr txBox="1">
            <a:spLocks noGrp="1"/>
          </p:cNvSpPr>
          <p:nvPr>
            <p:ph type="body" idx="1"/>
          </p:nvPr>
        </p:nvSpPr>
        <p:spPr>
          <a:xfrm>
            <a:off x="152401" y="1524000"/>
            <a:ext cx="5054599" cy="49911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800"/>
              <a:buNone/>
            </a:pPr>
            <a:r>
              <a:rPr lang="en-US" sz="2000" b="1" dirty="0"/>
              <a:t>Using the SVI variables has some limitations:</a:t>
            </a:r>
            <a:endParaRPr sz="2000" dirty="0"/>
          </a:p>
          <a:p>
            <a:pPr marL="228600" lvl="0" indent="-228600" algn="l" rtl="0">
              <a:lnSpc>
                <a:spcPct val="80000"/>
              </a:lnSpc>
              <a:spcBef>
                <a:spcPts val="1000"/>
              </a:spcBef>
              <a:spcAft>
                <a:spcPts val="0"/>
              </a:spcAft>
              <a:buClr>
                <a:schemeClr val="dk1"/>
              </a:buClr>
              <a:buSzPts val="2500"/>
              <a:buChar char="•"/>
            </a:pPr>
            <a:r>
              <a:rPr lang="en-US" sz="2000" dirty="0"/>
              <a:t>Rapidly changing composition of some small-area populations in the intercensal years.</a:t>
            </a:r>
            <a:endParaRPr sz="2000" dirty="0"/>
          </a:p>
          <a:p>
            <a:pPr marL="228600" lvl="0" indent="-228600" algn="l" rtl="0">
              <a:lnSpc>
                <a:spcPct val="80000"/>
              </a:lnSpc>
              <a:spcBef>
                <a:spcPts val="1000"/>
              </a:spcBef>
              <a:spcAft>
                <a:spcPts val="0"/>
              </a:spcAft>
              <a:buClr>
                <a:schemeClr val="dk1"/>
              </a:buClr>
              <a:buSzPts val="2500"/>
              <a:buChar char="•"/>
            </a:pPr>
            <a:r>
              <a:rPr lang="en-US" sz="2000" dirty="0"/>
              <a:t>The census counts people where they live, not necessarily where they work or play.</a:t>
            </a:r>
            <a:endParaRPr sz="2000" dirty="0"/>
          </a:p>
          <a:p>
            <a:pPr marL="228600" lvl="0" indent="-69850" algn="l" rtl="0">
              <a:lnSpc>
                <a:spcPct val="80000"/>
              </a:lnSpc>
              <a:spcBef>
                <a:spcPts val="1000"/>
              </a:spcBef>
              <a:spcAft>
                <a:spcPts val="0"/>
              </a:spcAft>
              <a:buClr>
                <a:schemeClr val="dk1"/>
              </a:buClr>
              <a:buSzPts val="2500"/>
              <a:buNone/>
            </a:pPr>
            <a:endParaRPr sz="2000" dirty="0"/>
          </a:p>
          <a:p>
            <a:pPr marL="0" lvl="0" indent="0" algn="l" rtl="0">
              <a:lnSpc>
                <a:spcPct val="80000"/>
              </a:lnSpc>
              <a:spcBef>
                <a:spcPts val="1000"/>
              </a:spcBef>
              <a:spcAft>
                <a:spcPts val="0"/>
              </a:spcAft>
              <a:buClr>
                <a:schemeClr val="dk1"/>
              </a:buClr>
              <a:buSzPts val="2800"/>
              <a:buNone/>
            </a:pPr>
            <a:r>
              <a:rPr lang="en-US" sz="2000" b="1" dirty="0"/>
              <a:t>Using the COVID-19 Fatality variable has some limitations:</a:t>
            </a:r>
            <a:endParaRPr sz="2000" dirty="0"/>
          </a:p>
          <a:p>
            <a:pPr marL="285750" lvl="0" indent="-285750" algn="l" rtl="0">
              <a:lnSpc>
                <a:spcPct val="80000"/>
              </a:lnSpc>
              <a:spcBef>
                <a:spcPts val="1000"/>
              </a:spcBef>
              <a:spcAft>
                <a:spcPts val="0"/>
              </a:spcAft>
              <a:buClr>
                <a:schemeClr val="dk1"/>
              </a:buClr>
              <a:buSzPts val="2500"/>
              <a:buChar char="•"/>
            </a:pPr>
            <a:r>
              <a:rPr lang="en-US" sz="2000" dirty="0"/>
              <a:t>Data quality may vary from county to county in terms of accuracy, completeness, consistency and timeliness</a:t>
            </a:r>
            <a:endParaRPr sz="2000" dirty="0"/>
          </a:p>
          <a:p>
            <a:pPr marL="285750" lvl="0" indent="-285750" algn="l" rtl="0">
              <a:lnSpc>
                <a:spcPct val="80000"/>
              </a:lnSpc>
              <a:spcBef>
                <a:spcPts val="1600"/>
              </a:spcBef>
              <a:spcAft>
                <a:spcPts val="0"/>
              </a:spcAft>
              <a:buClr>
                <a:schemeClr val="dk1"/>
              </a:buClr>
              <a:buSzPts val="2500"/>
              <a:buChar char="•"/>
            </a:pPr>
            <a:r>
              <a:rPr lang="en-US" sz="2000" dirty="0"/>
              <a:t>Comorbidities </a:t>
            </a:r>
            <a:endParaRPr sz="2000" dirty="0"/>
          </a:p>
          <a:p>
            <a:pPr marL="285750" lvl="0" indent="-285750" algn="l" rtl="0">
              <a:lnSpc>
                <a:spcPct val="80000"/>
              </a:lnSpc>
              <a:spcBef>
                <a:spcPts val="1600"/>
              </a:spcBef>
              <a:spcAft>
                <a:spcPts val="0"/>
              </a:spcAft>
              <a:buClr>
                <a:schemeClr val="dk1"/>
              </a:buClr>
              <a:buSzPts val="2500"/>
              <a:buChar char="•"/>
            </a:pPr>
            <a:r>
              <a:rPr lang="en-US" sz="2000" dirty="0"/>
              <a:t>Death misattributions </a:t>
            </a:r>
            <a:endParaRPr sz="2000" dirty="0"/>
          </a:p>
          <a:p>
            <a:pPr marL="0" lvl="0" indent="0" algn="l" rtl="0">
              <a:lnSpc>
                <a:spcPct val="80000"/>
              </a:lnSpc>
              <a:spcBef>
                <a:spcPts val="1600"/>
              </a:spcBef>
              <a:spcAft>
                <a:spcPts val="0"/>
              </a:spcAft>
              <a:buClr>
                <a:schemeClr val="dk1"/>
              </a:buClr>
              <a:buSzPts val="2500"/>
              <a:buNone/>
            </a:pPr>
            <a:endParaRPr sz="2000" dirty="0"/>
          </a:p>
          <a:p>
            <a:pPr marL="0" lvl="0" indent="0" algn="l" rtl="0">
              <a:lnSpc>
                <a:spcPct val="80000"/>
              </a:lnSpc>
              <a:spcBef>
                <a:spcPts val="1600"/>
              </a:spcBef>
              <a:spcAft>
                <a:spcPts val="0"/>
              </a:spcAft>
              <a:buClr>
                <a:schemeClr val="dk1"/>
              </a:buClr>
              <a:buSzPts val="2800"/>
              <a:buNone/>
            </a:pPr>
            <a:endParaRPr sz="2000" dirty="0"/>
          </a:p>
        </p:txBody>
      </p:sp>
      <p:pic>
        <p:nvPicPr>
          <p:cNvPr id="4" name="Picture 3" descr="A picture containing table&#10;&#10;Description automatically generated">
            <a:extLst>
              <a:ext uri="{FF2B5EF4-FFF2-40B4-BE49-F238E27FC236}">
                <a16:creationId xmlns:a16="http://schemas.microsoft.com/office/drawing/2014/main" id="{47A4A41F-74BF-F64D-8C76-AEFF0EA94907}"/>
              </a:ext>
            </a:extLst>
          </p:cNvPr>
          <p:cNvPicPr>
            <a:picLocks noChangeAspect="1"/>
          </p:cNvPicPr>
          <p:nvPr/>
        </p:nvPicPr>
        <p:blipFill>
          <a:blip r:embed="rId3"/>
          <a:stretch>
            <a:fillRect/>
          </a:stretch>
        </p:blipFill>
        <p:spPr>
          <a:xfrm>
            <a:off x="5207000" y="2374900"/>
            <a:ext cx="3937000" cy="2959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TotalTime>
  <Words>3055</Words>
  <Application>Microsoft Macintosh PowerPoint</Application>
  <PresentationFormat>On-screen Show (4:3)</PresentationFormat>
  <Paragraphs>326</Paragraphs>
  <Slides>30</Slides>
  <Notes>30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30</vt:i4>
      </vt:variant>
    </vt:vector>
  </HeadingPairs>
  <TitlesOfParts>
    <vt:vector size="34" baseType="lpstr">
      <vt:lpstr>Arial</vt:lpstr>
      <vt:lpstr>Calibri</vt:lpstr>
      <vt:lpstr>Office Theme</vt:lpstr>
      <vt:lpstr>Office Theme</vt:lpstr>
      <vt:lpstr>EXPLORATORY DATA ANALYSIS OF COVID-19 FATALITY THROUGH THE LENS OF SOCIAL VULNERABILITY. </vt:lpstr>
      <vt:lpstr>COVID-19 CAUSES HIGH DEATH TOLL </vt:lpstr>
      <vt:lpstr>PowerPoint Presentation</vt:lpstr>
      <vt:lpstr>PowerPoint Presentation</vt:lpstr>
      <vt:lpstr>RESEARCH QUESTION</vt:lpstr>
      <vt:lpstr>WHAT IS SOCIALLY VULNERABILITY</vt:lpstr>
      <vt:lpstr>RESEARCH METHODOLOGY</vt:lpstr>
      <vt:lpstr>OVERVIEW OF VARIABLES</vt:lpstr>
      <vt:lpstr>RESEARCH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7 SOCIAL VULNERABILITY FACTORS INFLUENCING COVID-19 FATALITY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FACTORS INFLUENCING COVID-19 FATALITY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COVID-19 fatality through the lens of social vulnerability.</dc:title>
  <dc:creator>Arwin de Boer</dc:creator>
  <cp:lastModifiedBy>Brooke Jackson</cp:lastModifiedBy>
  <cp:revision>45</cp:revision>
  <dcterms:created xsi:type="dcterms:W3CDTF">2020-05-15T23:27:47Z</dcterms:created>
  <dcterms:modified xsi:type="dcterms:W3CDTF">2020-05-16T22:24:03Z</dcterms:modified>
</cp:coreProperties>
</file>